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25"/>
  </p:notesMasterIdLst>
  <p:sldIdLst>
    <p:sldId id="261" r:id="rId2"/>
    <p:sldId id="264" r:id="rId3"/>
    <p:sldId id="265" r:id="rId4"/>
    <p:sldId id="287"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3" r:id="rId22"/>
    <p:sldId id="284" r:id="rId23"/>
    <p:sldId id="285" r:id="rId24"/>
  </p:sldIdLst>
  <p:sldSz cx="9144000" cy="6858000" type="screen4x3"/>
  <p:notesSz cx="6805613" cy="9939338"/>
  <p:defaultTextStyle>
    <a:defPPr>
      <a:defRPr lang="en-GB"/>
    </a:defPPr>
    <a:lvl1pPr algn="l" rtl="0" fontAlgn="base">
      <a:spcBef>
        <a:spcPct val="0"/>
      </a:spcBef>
      <a:spcAft>
        <a:spcPct val="0"/>
      </a:spcAft>
      <a:defRPr sz="1100" kern="1200">
        <a:solidFill>
          <a:srgbClr val="190036"/>
        </a:solidFill>
        <a:latin typeface="Verdana" pitchFamily="34" charset="0"/>
        <a:ea typeface="+mn-ea"/>
        <a:cs typeface="+mn-cs"/>
      </a:defRPr>
    </a:lvl1pPr>
    <a:lvl2pPr marL="457200" algn="l" rtl="0" fontAlgn="base">
      <a:spcBef>
        <a:spcPct val="0"/>
      </a:spcBef>
      <a:spcAft>
        <a:spcPct val="0"/>
      </a:spcAft>
      <a:defRPr sz="1100" kern="1200">
        <a:solidFill>
          <a:srgbClr val="190036"/>
        </a:solidFill>
        <a:latin typeface="Verdana" pitchFamily="34" charset="0"/>
        <a:ea typeface="+mn-ea"/>
        <a:cs typeface="+mn-cs"/>
      </a:defRPr>
    </a:lvl2pPr>
    <a:lvl3pPr marL="914400" algn="l" rtl="0" fontAlgn="base">
      <a:spcBef>
        <a:spcPct val="0"/>
      </a:spcBef>
      <a:spcAft>
        <a:spcPct val="0"/>
      </a:spcAft>
      <a:defRPr sz="1100" kern="1200">
        <a:solidFill>
          <a:srgbClr val="190036"/>
        </a:solidFill>
        <a:latin typeface="Verdana" pitchFamily="34" charset="0"/>
        <a:ea typeface="+mn-ea"/>
        <a:cs typeface="+mn-cs"/>
      </a:defRPr>
    </a:lvl3pPr>
    <a:lvl4pPr marL="1371600" algn="l" rtl="0" fontAlgn="base">
      <a:spcBef>
        <a:spcPct val="0"/>
      </a:spcBef>
      <a:spcAft>
        <a:spcPct val="0"/>
      </a:spcAft>
      <a:defRPr sz="1100" kern="1200">
        <a:solidFill>
          <a:srgbClr val="190036"/>
        </a:solidFill>
        <a:latin typeface="Verdana" pitchFamily="34" charset="0"/>
        <a:ea typeface="+mn-ea"/>
        <a:cs typeface="+mn-cs"/>
      </a:defRPr>
    </a:lvl4pPr>
    <a:lvl5pPr marL="1828800" algn="l" rtl="0" fontAlgn="base">
      <a:spcBef>
        <a:spcPct val="0"/>
      </a:spcBef>
      <a:spcAft>
        <a:spcPct val="0"/>
      </a:spcAft>
      <a:defRPr sz="1100" kern="1200">
        <a:solidFill>
          <a:srgbClr val="190036"/>
        </a:solidFill>
        <a:latin typeface="Verdana" pitchFamily="34" charset="0"/>
        <a:ea typeface="+mn-ea"/>
        <a:cs typeface="+mn-cs"/>
      </a:defRPr>
    </a:lvl5pPr>
    <a:lvl6pPr marL="2286000" algn="l" defTabSz="914400" rtl="0" eaLnBrk="1" latinLnBrk="0" hangingPunct="1">
      <a:defRPr sz="1100" kern="1200">
        <a:solidFill>
          <a:srgbClr val="190036"/>
        </a:solidFill>
        <a:latin typeface="Verdana" pitchFamily="34" charset="0"/>
        <a:ea typeface="+mn-ea"/>
        <a:cs typeface="+mn-cs"/>
      </a:defRPr>
    </a:lvl6pPr>
    <a:lvl7pPr marL="2743200" algn="l" defTabSz="914400" rtl="0" eaLnBrk="1" latinLnBrk="0" hangingPunct="1">
      <a:defRPr sz="1100" kern="1200">
        <a:solidFill>
          <a:srgbClr val="190036"/>
        </a:solidFill>
        <a:latin typeface="Verdana" pitchFamily="34" charset="0"/>
        <a:ea typeface="+mn-ea"/>
        <a:cs typeface="+mn-cs"/>
      </a:defRPr>
    </a:lvl7pPr>
    <a:lvl8pPr marL="3200400" algn="l" defTabSz="914400" rtl="0" eaLnBrk="1" latinLnBrk="0" hangingPunct="1">
      <a:defRPr sz="1100" kern="1200">
        <a:solidFill>
          <a:srgbClr val="190036"/>
        </a:solidFill>
        <a:latin typeface="Verdana" pitchFamily="34" charset="0"/>
        <a:ea typeface="+mn-ea"/>
        <a:cs typeface="+mn-cs"/>
      </a:defRPr>
    </a:lvl8pPr>
    <a:lvl9pPr marL="3657600" algn="l" defTabSz="914400" rtl="0" eaLnBrk="1" latinLnBrk="0" hangingPunct="1">
      <a:defRPr sz="1100" kern="1200">
        <a:solidFill>
          <a:srgbClr val="190036"/>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800080"/>
    <a:srgbClr val="DC8E19"/>
    <a:srgbClr val="AF3F2B"/>
    <a:srgbClr val="0D0E20"/>
    <a:srgbClr val="0D2820"/>
    <a:srgbClr val="ADA694"/>
    <a:srgbClr val="FFFFFF"/>
    <a:srgbClr val="99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p:normalViewPr>
  <p:slideViewPr>
    <p:cSldViewPr snapToGrid="0">
      <p:cViewPr>
        <p:scale>
          <a:sx n="76" d="100"/>
          <a:sy n="76" d="100"/>
        </p:scale>
        <p:origin x="-732"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1332" y="-72"/>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47988" cy="496888"/>
          </a:xfrm>
          <a:prstGeom prst="rect">
            <a:avLst/>
          </a:prstGeom>
          <a:noFill/>
          <a:ln w="9525">
            <a:noFill/>
            <a:miter lim="800000"/>
            <a:headEnd/>
            <a:tailEnd/>
          </a:ln>
        </p:spPr>
        <p:txBody>
          <a:bodyPr vert="horz" wrap="square" lIns="91842" tIns="45921" rIns="91842" bIns="45921" numCol="1" anchor="t" anchorCtr="0" compatLnSpc="1">
            <a:prstTxWarp prst="textNoShape">
              <a:avLst/>
            </a:prstTxWarp>
          </a:bodyPr>
          <a:lstStyle>
            <a:lvl1pPr defTabSz="919163" eaLnBrk="0" hangingPunct="0">
              <a:defRPr sz="1200">
                <a:solidFill>
                  <a:schemeClr val="tx1"/>
                </a:solidFill>
                <a:latin typeface="Times" pitchFamily="18" charset="0"/>
              </a:defRPr>
            </a:lvl1pPr>
          </a:lstStyle>
          <a:p>
            <a:pPr>
              <a:defRPr/>
            </a:pPr>
            <a:endParaRPr lang="en-US"/>
          </a:p>
        </p:txBody>
      </p:sp>
      <p:sp>
        <p:nvSpPr>
          <p:cNvPr id="34819" name="Rectangle 3"/>
          <p:cNvSpPr>
            <a:spLocks noGrp="1" noChangeArrowheads="1"/>
          </p:cNvSpPr>
          <p:nvPr>
            <p:ph type="dt" idx="1"/>
          </p:nvPr>
        </p:nvSpPr>
        <p:spPr bwMode="auto">
          <a:xfrm>
            <a:off x="3856038" y="0"/>
            <a:ext cx="2947987" cy="496888"/>
          </a:xfrm>
          <a:prstGeom prst="rect">
            <a:avLst/>
          </a:prstGeom>
          <a:noFill/>
          <a:ln w="9525">
            <a:noFill/>
            <a:miter lim="800000"/>
            <a:headEnd/>
            <a:tailEnd/>
          </a:ln>
        </p:spPr>
        <p:txBody>
          <a:bodyPr vert="horz" wrap="square" lIns="91842" tIns="45921" rIns="91842" bIns="45921" numCol="1" anchor="t" anchorCtr="0" compatLnSpc="1">
            <a:prstTxWarp prst="textNoShape">
              <a:avLst/>
            </a:prstTxWarp>
          </a:bodyPr>
          <a:lstStyle>
            <a:lvl1pPr algn="r" defTabSz="919163" eaLnBrk="0" hangingPunct="0">
              <a:defRPr sz="1200">
                <a:solidFill>
                  <a:schemeClr val="tx1"/>
                </a:solidFill>
                <a:latin typeface="Times" pitchFamily="18"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72050" cy="3729037"/>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79450" y="4721225"/>
            <a:ext cx="5446713" cy="4473575"/>
          </a:xfrm>
          <a:prstGeom prst="rect">
            <a:avLst/>
          </a:prstGeom>
          <a:noFill/>
          <a:ln w="9525">
            <a:noFill/>
            <a:miter lim="800000"/>
            <a:headEnd/>
            <a:tailEnd/>
          </a:ln>
        </p:spPr>
        <p:txBody>
          <a:bodyPr vert="horz" wrap="square" lIns="91842" tIns="45921" rIns="91842" bIns="45921"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4822" name="Rectangle 6"/>
          <p:cNvSpPr>
            <a:spLocks noGrp="1" noChangeArrowheads="1"/>
          </p:cNvSpPr>
          <p:nvPr>
            <p:ph type="ftr" sz="quarter" idx="4"/>
          </p:nvPr>
        </p:nvSpPr>
        <p:spPr bwMode="auto">
          <a:xfrm>
            <a:off x="0" y="9440863"/>
            <a:ext cx="2947988" cy="496887"/>
          </a:xfrm>
          <a:prstGeom prst="rect">
            <a:avLst/>
          </a:prstGeom>
          <a:noFill/>
          <a:ln w="9525">
            <a:noFill/>
            <a:miter lim="800000"/>
            <a:headEnd/>
            <a:tailEnd/>
          </a:ln>
        </p:spPr>
        <p:txBody>
          <a:bodyPr vert="horz" wrap="square" lIns="91842" tIns="45921" rIns="91842" bIns="45921" numCol="1" anchor="b" anchorCtr="0" compatLnSpc="1">
            <a:prstTxWarp prst="textNoShape">
              <a:avLst/>
            </a:prstTxWarp>
          </a:bodyPr>
          <a:lstStyle>
            <a:lvl1pPr defTabSz="919163" eaLnBrk="0" hangingPunct="0">
              <a:defRPr sz="1200">
                <a:solidFill>
                  <a:schemeClr val="tx1"/>
                </a:solidFill>
                <a:latin typeface="Times" pitchFamily="18" charset="0"/>
              </a:defRPr>
            </a:lvl1pPr>
          </a:lstStyle>
          <a:p>
            <a:pPr>
              <a:defRPr/>
            </a:pPr>
            <a:endParaRPr lang="en-US"/>
          </a:p>
        </p:txBody>
      </p:sp>
      <p:sp>
        <p:nvSpPr>
          <p:cNvPr id="34823" name="Rectangle 7"/>
          <p:cNvSpPr>
            <a:spLocks noGrp="1" noChangeArrowheads="1"/>
          </p:cNvSpPr>
          <p:nvPr>
            <p:ph type="sldNum" sz="quarter" idx="5"/>
          </p:nvPr>
        </p:nvSpPr>
        <p:spPr bwMode="auto">
          <a:xfrm>
            <a:off x="3856038" y="9440863"/>
            <a:ext cx="2947987" cy="496887"/>
          </a:xfrm>
          <a:prstGeom prst="rect">
            <a:avLst/>
          </a:prstGeom>
          <a:noFill/>
          <a:ln w="9525">
            <a:noFill/>
            <a:miter lim="800000"/>
            <a:headEnd/>
            <a:tailEnd/>
          </a:ln>
        </p:spPr>
        <p:txBody>
          <a:bodyPr vert="horz" wrap="square" lIns="91842" tIns="45921" rIns="91842" bIns="45921" numCol="1" anchor="b" anchorCtr="0" compatLnSpc="1">
            <a:prstTxWarp prst="textNoShape">
              <a:avLst/>
            </a:prstTxWarp>
          </a:bodyPr>
          <a:lstStyle>
            <a:lvl1pPr algn="r" defTabSz="919163" eaLnBrk="0" hangingPunct="0">
              <a:defRPr sz="1200">
                <a:solidFill>
                  <a:schemeClr val="tx1"/>
                </a:solidFill>
                <a:latin typeface="Times" pitchFamily="18" charset="0"/>
              </a:defRPr>
            </a:lvl1pPr>
          </a:lstStyle>
          <a:p>
            <a:pPr>
              <a:defRPr/>
            </a:pPr>
            <a:fld id="{013032AF-E6BC-4875-AF62-8DB0E01D9384}"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0A445406-A2BE-437B-B55D-7F3D82BD1E91}" type="slidenum">
              <a:rPr lang="en-GB" smtClean="0"/>
              <a:pPr/>
              <a:t>1</a:t>
            </a:fld>
            <a:endParaRPr lang="en-GB" smtClean="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xfrm>
            <a:off x="919163" y="744538"/>
            <a:ext cx="4972050" cy="3729037"/>
          </a:xfrm>
          <a:ln/>
        </p:spPr>
      </p:sp>
      <p:sp>
        <p:nvSpPr>
          <p:cNvPr id="33794" name="Rectangle 3"/>
          <p:cNvSpPr>
            <a:spLocks noGrp="1" noChangeArrowheads="1"/>
          </p:cNvSpPr>
          <p:nvPr>
            <p:ph type="body" idx="1"/>
          </p:nvPr>
        </p:nvSpPr>
        <p:spPr>
          <a:noFill/>
          <a:ln/>
        </p:spPr>
        <p:txBody>
          <a:bodyPr/>
          <a:lstStyle/>
          <a:p>
            <a:r>
              <a:rPr lang="en-NZ" smtClean="0"/>
              <a:t>The Matrix is based on 5 identified areas of good practice – called the good practice principles these are:</a:t>
            </a:r>
          </a:p>
          <a:p>
            <a:pPr>
              <a:buFontTx/>
              <a:buChar char="•"/>
            </a:pPr>
            <a:r>
              <a:rPr lang="en-NZ" smtClean="0"/>
              <a:t>Infrastructure</a:t>
            </a:r>
          </a:p>
          <a:p>
            <a:pPr>
              <a:buFontTx/>
              <a:buChar char="•"/>
            </a:pPr>
            <a:r>
              <a:rPr lang="en-NZ" smtClean="0"/>
              <a:t>Targeting</a:t>
            </a:r>
          </a:p>
          <a:p>
            <a:pPr>
              <a:buFontTx/>
              <a:buChar char="•"/>
            </a:pPr>
            <a:r>
              <a:rPr lang="en-NZ" smtClean="0"/>
              <a:t>Migrant involvement</a:t>
            </a:r>
          </a:p>
          <a:p>
            <a:pPr>
              <a:buFontTx/>
              <a:buChar char="•"/>
            </a:pPr>
            <a:r>
              <a:rPr lang="en-NZ" smtClean="0"/>
              <a:t>Integration of services and;</a:t>
            </a:r>
          </a:p>
          <a:p>
            <a:pPr>
              <a:buFontTx/>
              <a:buChar char="•"/>
            </a:pPr>
            <a:r>
              <a:rPr lang="en-NZ" smtClean="0"/>
              <a:t>Service delivery.</a:t>
            </a:r>
          </a:p>
          <a:p>
            <a:endParaRPr lang="en-NZ" smtClean="0"/>
          </a:p>
          <a:p>
            <a:r>
              <a:rPr lang="en-NZ" smtClean="0"/>
              <a:t>These areas of good practice are assessed across three levels of good practice  which are ‘preferred’, ‘good’ and ‘acceptable’.</a:t>
            </a:r>
          </a:p>
          <a:p>
            <a:endParaRPr lang="en-NZ" smtClean="0"/>
          </a:p>
          <a:p>
            <a:r>
              <a:rPr lang="en-NZ" smtClean="0"/>
              <a:t>whilst the Good Practice Matrix places services at one of the three levels of good practice, what is considered an ‘appropriate’ level may differ between settlement service providers due to their unique operating environments </a:t>
            </a:r>
          </a:p>
          <a:p>
            <a:endParaRPr lang="en-NZ" smtClean="0"/>
          </a:p>
          <a:p>
            <a:r>
              <a:rPr lang="en-NZ" smtClean="0"/>
              <a:t>Settlement service providers are supported to fill out the Good Practice Matrix annually to feed into a full year report. This takes place through a phone conversation between the Settlement purchasing team and the managers of each service.</a:t>
            </a:r>
          </a:p>
          <a:p>
            <a:endParaRPr lang="en-GB" sz="10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p:spPr>
        <p:txBody>
          <a:bodyPr/>
          <a:lstStyle/>
          <a:p>
            <a:r>
              <a:rPr lang="en-NZ" smtClean="0"/>
              <a:t>Service intervention logics will be used as a way to visually and logically clarify the links between inputs, activities, outputs and outcomes.</a:t>
            </a:r>
          </a:p>
          <a:p>
            <a:endParaRPr lang="en-NZ" smtClean="0"/>
          </a:p>
          <a:p>
            <a:r>
              <a:rPr lang="en-NZ" smtClean="0"/>
              <a:t>It is anticipated that services will complete the logics in conjunction with Settlement Division when contracts are being negotiated. </a:t>
            </a:r>
          </a:p>
          <a:p>
            <a:endParaRPr lang="en-NZ" smtClean="0"/>
          </a:p>
          <a:p>
            <a:r>
              <a:rPr lang="en-NZ" smtClean="0"/>
              <a:t>The logics are a tool for services to map progress towards Key Performance Measures and make changes as necessary.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p:spPr>
        <p:txBody>
          <a:bodyPr/>
          <a:lstStyle/>
          <a:p>
            <a:r>
              <a:rPr lang="en-GB" sz="1400" smtClean="0"/>
              <a:t>Provider Feedback Reports provide a formalised process for settlement services to report on </a:t>
            </a:r>
          </a:p>
          <a:p>
            <a:r>
              <a:rPr lang="en-GB" sz="1400" smtClean="0"/>
              <a:t>what is working well for their service</a:t>
            </a:r>
          </a:p>
          <a:p>
            <a:r>
              <a:rPr lang="en-GB" sz="1400" smtClean="0"/>
              <a:t> as well as what is not working well, </a:t>
            </a:r>
          </a:p>
          <a:p>
            <a:r>
              <a:rPr lang="en-GB" sz="1400" smtClean="0"/>
              <a:t>and improvements that need to be made. </a:t>
            </a:r>
          </a:p>
          <a:p>
            <a:endParaRPr lang="en-NZ" sz="1400" smtClean="0"/>
          </a:p>
          <a:p>
            <a:r>
              <a:rPr lang="en-NZ" sz="1400" smtClean="0"/>
              <a:t>The Provider Feedback Report is a tool for contracted settlement service providers to reflect on the work of their service and the delivery of the service against the contract.</a:t>
            </a:r>
          </a:p>
          <a:p>
            <a:endParaRPr lang="en-NZ" sz="1400" smtClean="0"/>
          </a:p>
          <a:p>
            <a:r>
              <a:rPr lang="en-NZ" sz="1400" smtClean="0"/>
              <a:t>In the report, services can also report external factors that have aided or constrained their ability to deliver the contract, enabling a contextual component with which to better understand outcomes.</a:t>
            </a:r>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xfrm>
            <a:off x="917575" y="744538"/>
            <a:ext cx="4176713" cy="3132137"/>
          </a:xfrm>
          <a:ln/>
        </p:spPr>
      </p:sp>
      <p:sp>
        <p:nvSpPr>
          <p:cNvPr id="39938" name="Rectangle 3"/>
          <p:cNvSpPr>
            <a:spLocks noGrp="1" noChangeArrowheads="1"/>
          </p:cNvSpPr>
          <p:nvPr>
            <p:ph type="body" idx="1"/>
          </p:nvPr>
        </p:nvSpPr>
        <p:spPr>
          <a:xfrm>
            <a:off x="679450" y="4149725"/>
            <a:ext cx="5446713" cy="5362575"/>
          </a:xfrm>
          <a:noFill/>
          <a:ln/>
        </p:spPr>
        <p:txBody>
          <a:bodyPr/>
          <a:lstStyle/>
          <a:p>
            <a:r>
              <a:rPr lang="en-NZ" smtClean="0"/>
              <a:t>Two surveys have also been developed, and form a core part of the Framework. </a:t>
            </a:r>
          </a:p>
          <a:p>
            <a:endParaRPr lang="en-NZ" smtClean="0"/>
          </a:p>
          <a:p>
            <a:r>
              <a:rPr lang="en-NZ" smtClean="0"/>
              <a:t>Surveys will be utilised as a way to assess immediate outcomes and effectiveness of contracted settlement services.</a:t>
            </a:r>
          </a:p>
          <a:p>
            <a:endParaRPr lang="en-NZ" smtClean="0"/>
          </a:p>
          <a:p>
            <a:r>
              <a:rPr lang="en-NZ" b="1" smtClean="0"/>
              <a:t>The Client Feedback</a:t>
            </a:r>
            <a:r>
              <a:rPr lang="en-NZ" smtClean="0"/>
              <a:t> survey has been designed as a way to understand client satisfaction and outcomes and to monitor trends. </a:t>
            </a:r>
          </a:p>
          <a:p>
            <a:pPr marL="528638" lvl="1" indent="-285750">
              <a:buFontTx/>
              <a:buChar char="•"/>
            </a:pPr>
            <a:r>
              <a:rPr lang="en-NZ" smtClean="0"/>
              <a:t>is based on the Common Measurement Tool (CMT). </a:t>
            </a:r>
          </a:p>
          <a:p>
            <a:pPr marL="528638" lvl="1" indent="-285750">
              <a:buFontTx/>
              <a:buChar char="•"/>
            </a:pPr>
            <a:r>
              <a:rPr lang="en-NZ" smtClean="0"/>
              <a:t>The CMT is a set of survey questions and scales that allow agencies to survey their client’s satisfaction and identify areas for service delivery improvements. </a:t>
            </a:r>
          </a:p>
          <a:p>
            <a:pPr marL="528638" lvl="1" indent="-285750">
              <a:buFontTx/>
              <a:buChar char="•"/>
            </a:pPr>
            <a:r>
              <a:rPr lang="en-NZ" smtClean="0"/>
              <a:t>The CMT is an international scale, developed in Canada, and in New Zealand is coordinated by the State Services Commission. </a:t>
            </a:r>
          </a:p>
          <a:p>
            <a:pPr marL="528638" lvl="1" indent="-285750">
              <a:buFontTx/>
              <a:buChar char="•"/>
            </a:pPr>
            <a:r>
              <a:rPr lang="en-NZ" smtClean="0"/>
              <a:t>The CMT enables agencies who use the survey to compare and benchmark their performance with others within the state sector.</a:t>
            </a:r>
          </a:p>
          <a:p>
            <a:endParaRPr lang="en-NZ" smtClean="0"/>
          </a:p>
          <a:p>
            <a:r>
              <a:rPr lang="en-NZ" smtClean="0"/>
              <a:t>The survey has been translated into 8 languages </a:t>
            </a:r>
          </a:p>
          <a:p>
            <a:endParaRPr lang="en-NZ" smtClean="0"/>
          </a:p>
          <a:p>
            <a:r>
              <a:rPr lang="en-NZ" smtClean="0"/>
              <a:t>An external research company has been contracted to setup an online survey and to run the survey on the Department’s behalf</a:t>
            </a:r>
          </a:p>
          <a:p>
            <a:r>
              <a:rPr lang="en-NZ" smtClean="0"/>
              <a:t>Allows some independence</a:t>
            </a: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xfrm>
            <a:off x="917575" y="744538"/>
            <a:ext cx="4024313" cy="3017837"/>
          </a:xfrm>
          <a:ln/>
        </p:spPr>
      </p:sp>
      <p:sp>
        <p:nvSpPr>
          <p:cNvPr id="41986" name="Rectangle 3"/>
          <p:cNvSpPr>
            <a:spLocks noGrp="1" noChangeArrowheads="1"/>
          </p:cNvSpPr>
          <p:nvPr>
            <p:ph type="body" idx="1"/>
          </p:nvPr>
        </p:nvSpPr>
        <p:spPr>
          <a:xfrm>
            <a:off x="679450" y="4060825"/>
            <a:ext cx="5446713" cy="5133975"/>
          </a:xfrm>
          <a:noFill/>
          <a:ln/>
        </p:spPr>
        <p:txBody>
          <a:bodyPr/>
          <a:lstStyle/>
          <a:p>
            <a:r>
              <a:rPr lang="en-NZ" smtClean="0"/>
              <a:t>The Local Settlement Network survey is for Settlement Support New Zealand (SSNZ) initiatives only </a:t>
            </a:r>
          </a:p>
          <a:p>
            <a:endParaRPr lang="en-NZ" smtClean="0"/>
          </a:p>
          <a:p>
            <a:r>
              <a:rPr lang="en-NZ" smtClean="0"/>
              <a:t>is designed to assess how well SSNZ initiatives are working with local agencies to increase their responsiveness to the needs of newcomers. </a:t>
            </a:r>
          </a:p>
          <a:p>
            <a:endParaRPr lang="en-NZ" smtClean="0"/>
          </a:p>
          <a:p>
            <a:r>
              <a:rPr lang="en-NZ" smtClean="0"/>
              <a:t>This survey was particularly welcomed as it is obtaining information that has previously not been able to be captured. </a:t>
            </a:r>
          </a:p>
          <a:p>
            <a:endParaRPr lang="en-NZ" smtClean="0"/>
          </a:p>
          <a:p>
            <a:r>
              <a:rPr lang="en-NZ" smtClean="0"/>
              <a:t>enables the SSNZ initiatives to gauge what it is they are doing well as well as areas where they might be able to better meet the needs of the local agencies they work with and ultimately the needs of new migrants.</a:t>
            </a:r>
          </a:p>
          <a:p>
            <a:endParaRPr lang="en-NZ" sz="14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ln/>
        </p:spPr>
      </p:sp>
      <p:sp>
        <p:nvSpPr>
          <p:cNvPr id="44034" name="Rectangle 3"/>
          <p:cNvSpPr>
            <a:spLocks noGrp="1" noChangeArrowheads="1"/>
          </p:cNvSpPr>
          <p:nvPr>
            <p:ph type="body" idx="1"/>
          </p:nvPr>
        </p:nvSpPr>
        <p:spPr>
          <a:noFill/>
          <a:ln/>
        </p:spPr>
        <p:txBody>
          <a:bodyPr/>
          <a:lstStyle/>
          <a:p>
            <a:r>
              <a:rPr lang="en-NZ" sz="1400" smtClean="0"/>
              <a:t>Reports have been developed to summarise information from the tools and to provide an overall service benchmark which will include trends over time.</a:t>
            </a:r>
          </a:p>
          <a:p>
            <a:endParaRPr lang="en-NZ" sz="1400" smtClean="0"/>
          </a:p>
          <a:p>
            <a:r>
              <a:rPr lang="en-NZ" sz="1400" smtClean="0"/>
              <a:t>The reports will be a shared document between Settlement Division and individual service providers. Mid-year and full-year reports will be produced:</a:t>
            </a:r>
          </a:p>
          <a:p>
            <a:endParaRPr lang="en-NZ" sz="1400" smtClean="0"/>
          </a:p>
          <a:p>
            <a:r>
              <a:rPr lang="en-NZ" sz="1400" smtClean="0"/>
              <a:t>Mid year reports – are produced in February an are an update on progress</a:t>
            </a:r>
          </a:p>
          <a:p>
            <a:endParaRPr lang="en-NZ" sz="1400" smtClean="0"/>
          </a:p>
          <a:p>
            <a:r>
              <a:rPr lang="en-NZ" sz="1400" smtClean="0"/>
              <a:t>Full year reports – these are a more comprehensive report produced in August each year. They all include all of the monitoring and evaluation tools.</a:t>
            </a:r>
            <a:endParaRPr lang="en-US" sz="1400" smtClean="0"/>
          </a:p>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ln/>
        </p:spPr>
      </p:sp>
      <p:sp>
        <p:nvSpPr>
          <p:cNvPr id="46082" name="Rectangle 3"/>
          <p:cNvSpPr>
            <a:spLocks noGrp="1" noChangeArrowheads="1"/>
          </p:cNvSpPr>
          <p:nvPr>
            <p:ph type="body" idx="1"/>
          </p:nvPr>
        </p:nvSpPr>
        <p:spPr>
          <a:noFill/>
          <a:ln/>
        </p:spPr>
        <p:txBody>
          <a:bodyPr/>
          <a:lstStyle/>
          <a:p>
            <a:r>
              <a:rPr lang="en-GB" sz="1400" smtClean="0"/>
              <a:t>The tools were trialled by nine settlement services during May and June 2010.</a:t>
            </a:r>
          </a:p>
          <a:p>
            <a:endParaRPr lang="en-GB" sz="1400" smtClean="0"/>
          </a:p>
          <a:p>
            <a:r>
              <a:rPr lang="en-GB" sz="1400" smtClean="0"/>
              <a:t>As a result of the trial further refinements and additions were made to the tools as necessary  - for example – the survey was translated as a result of feedback received from providers.</a:t>
            </a:r>
          </a:p>
          <a:p>
            <a:endParaRPr lang="en-NZ" sz="1400" smtClean="0"/>
          </a:p>
          <a:p>
            <a:r>
              <a:rPr lang="en-NZ" sz="1400" smtClean="0"/>
              <a:t>The Framework was incorporated into 27 settlement services contracts with the Department for 2010/2011 </a:t>
            </a:r>
          </a:p>
          <a:p>
            <a:endParaRPr lang="en-NZ" sz="1400" smtClean="0"/>
          </a:p>
          <a:p>
            <a:r>
              <a:rPr lang="en-NZ" sz="1400" smtClean="0"/>
              <a:t>was first implemented with all non-refugee specific settlement service providers in November 2010, with the distribution of surveys. </a:t>
            </a:r>
            <a:endParaRPr lang="en-GB" sz="1400" smtClean="0"/>
          </a:p>
          <a:p>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xfrm>
            <a:off x="917575" y="744538"/>
            <a:ext cx="4489450" cy="3367087"/>
          </a:xfrm>
          <a:ln/>
        </p:spPr>
      </p:sp>
      <p:sp>
        <p:nvSpPr>
          <p:cNvPr id="48130" name="Rectangle 3"/>
          <p:cNvSpPr>
            <a:spLocks noGrp="1" noChangeArrowheads="1"/>
          </p:cNvSpPr>
          <p:nvPr>
            <p:ph type="body" idx="1"/>
          </p:nvPr>
        </p:nvSpPr>
        <p:spPr>
          <a:xfrm>
            <a:off x="679450" y="4581525"/>
            <a:ext cx="5446713" cy="4613275"/>
          </a:xfrm>
          <a:noFill/>
          <a:ln/>
        </p:spPr>
        <p:txBody>
          <a:bodyPr/>
          <a:lstStyle/>
          <a:p>
            <a:pPr>
              <a:lnSpc>
                <a:spcPct val="90000"/>
              </a:lnSpc>
              <a:spcBef>
                <a:spcPct val="35000"/>
              </a:spcBef>
              <a:spcAft>
                <a:spcPct val="35000"/>
              </a:spcAft>
            </a:pPr>
            <a:r>
              <a:rPr lang="en-NZ" smtClean="0"/>
              <a:t>From our perspective as the researchers/evaluators -  it has been quite a challenging and time consuming process to understand the 27 settlement services and how their dynamics and the various contexts within which they all operate.</a:t>
            </a:r>
          </a:p>
          <a:p>
            <a:pPr>
              <a:lnSpc>
                <a:spcPct val="90000"/>
              </a:lnSpc>
              <a:spcBef>
                <a:spcPct val="35000"/>
              </a:spcBef>
              <a:spcAft>
                <a:spcPct val="35000"/>
              </a:spcAft>
            </a:pPr>
            <a:endParaRPr lang="en-NZ" smtClean="0"/>
          </a:p>
          <a:p>
            <a:pPr>
              <a:lnSpc>
                <a:spcPct val="90000"/>
              </a:lnSpc>
              <a:spcBef>
                <a:spcPct val="35000"/>
              </a:spcBef>
              <a:spcAft>
                <a:spcPct val="35000"/>
              </a:spcAft>
            </a:pPr>
            <a:r>
              <a:rPr lang="en-NZ" smtClean="0"/>
              <a:t>It was also a challenge to develop a framework for use by others – working out what the framework should look like and what would be the most useful / meet the needs of the settlement purchasing team.</a:t>
            </a:r>
          </a:p>
          <a:p>
            <a:pPr>
              <a:lnSpc>
                <a:spcPct val="90000"/>
              </a:lnSpc>
              <a:spcBef>
                <a:spcPct val="35000"/>
              </a:spcBef>
              <a:spcAft>
                <a:spcPct val="35000"/>
              </a:spcAft>
            </a:pPr>
            <a:endParaRPr lang="en-NZ" smtClean="0"/>
          </a:p>
          <a:p>
            <a:pPr>
              <a:lnSpc>
                <a:spcPct val="90000"/>
              </a:lnSpc>
              <a:spcBef>
                <a:spcPct val="35000"/>
              </a:spcBef>
              <a:spcAft>
                <a:spcPct val="35000"/>
              </a:spcAft>
            </a:pPr>
            <a:r>
              <a:rPr lang="en-NZ" smtClean="0"/>
              <a:t>Because we come from research and evaluation backgrounds and developed the tools, it has meant we have needed to up-skill and train the settlement purchasing team in evaluation and some of the concepts.</a:t>
            </a:r>
          </a:p>
          <a:p>
            <a:pPr>
              <a:lnSpc>
                <a:spcPct val="90000"/>
              </a:lnSpc>
              <a:spcBef>
                <a:spcPct val="35000"/>
              </a:spcBef>
              <a:spcAft>
                <a:spcPct val="35000"/>
              </a:spcAft>
            </a:pPr>
            <a:endParaRPr lang="en-NZ" smtClean="0"/>
          </a:p>
          <a:p>
            <a:pPr>
              <a:lnSpc>
                <a:spcPct val="90000"/>
              </a:lnSpc>
              <a:spcBef>
                <a:spcPct val="35000"/>
              </a:spcBef>
              <a:spcAft>
                <a:spcPct val="35000"/>
              </a:spcAft>
            </a:pPr>
            <a:r>
              <a:rPr lang="en-NZ" smtClean="0"/>
              <a:t> Also because we developed the tools, we have needed to make sure that it isn’t just clear to us how they work but also to them   -    so that they have been able to operationalise the tools in such a way that the intent behind the tools is not lost.</a:t>
            </a:r>
          </a:p>
          <a:p>
            <a:pPr>
              <a:lnSpc>
                <a:spcPct val="90000"/>
              </a:lnSpc>
              <a:spcBef>
                <a:spcPct val="35000"/>
              </a:spcBef>
              <a:spcAft>
                <a:spcPct val="35000"/>
              </a:spcAft>
            </a:pPr>
            <a:endParaRPr lang="en-NZ" smtClean="0"/>
          </a:p>
          <a:p>
            <a:pPr>
              <a:lnSpc>
                <a:spcPct val="90000"/>
              </a:lnSpc>
              <a:spcBef>
                <a:spcPct val="35000"/>
              </a:spcBef>
              <a:spcAft>
                <a:spcPct val="35000"/>
              </a:spcAft>
            </a:pPr>
            <a:r>
              <a:rPr lang="en-NZ" smtClean="0"/>
              <a:t>We have also found that the surveys have been a useful way to educate the migrants accessing the services – as we were able to put a bit of a blurb about each service – this lets migrants know the purpose of the service and what the service does and does not provide</a:t>
            </a:r>
          </a:p>
          <a:p>
            <a:pPr>
              <a:lnSpc>
                <a:spcPct val="90000"/>
              </a:lnSpc>
              <a:spcBef>
                <a:spcPct val="35000"/>
              </a:spcBef>
              <a:spcAft>
                <a:spcPct val="35000"/>
              </a:spcAft>
            </a:pPr>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xfrm>
            <a:off x="474663" y="374650"/>
            <a:ext cx="3937000" cy="2951163"/>
          </a:xfrm>
          <a:ln/>
        </p:spPr>
      </p:sp>
      <p:sp>
        <p:nvSpPr>
          <p:cNvPr id="50178" name="Rectangle 3"/>
          <p:cNvSpPr>
            <a:spLocks noChangeArrowheads="1"/>
          </p:cNvSpPr>
          <p:nvPr/>
        </p:nvSpPr>
        <p:spPr bwMode="auto">
          <a:xfrm>
            <a:off x="508000" y="3421063"/>
            <a:ext cx="5597525" cy="5815012"/>
          </a:xfrm>
          <a:prstGeom prst="rect">
            <a:avLst/>
          </a:prstGeom>
          <a:noFill/>
          <a:ln w="9525">
            <a:noFill/>
            <a:miter lim="800000"/>
            <a:headEnd/>
            <a:tailEnd/>
          </a:ln>
        </p:spPr>
        <p:txBody>
          <a:bodyPr lIns="91842" tIns="45921" rIns="91842" bIns="45921"/>
          <a:lstStyle/>
          <a:p>
            <a:pPr defTabSz="919163">
              <a:buSzPts val="1100"/>
              <a:buFont typeface="Times" pitchFamily="18" charset="0"/>
              <a:buNone/>
            </a:pPr>
            <a:r>
              <a:rPr lang="en-GB">
                <a:solidFill>
                  <a:srgbClr val="000000"/>
                </a:solidFill>
                <a:latin typeface="Times" pitchFamily="18" charset="0"/>
              </a:rPr>
              <a:t> Framework was welcomed by Settlement Purchasing Team, and by providers – </a:t>
            </a:r>
          </a:p>
          <a:p>
            <a:pPr marL="458788" lvl="1" defTabSz="919163">
              <a:buSzPts val="1100"/>
              <a:buFont typeface="Times" pitchFamily="18" charset="0"/>
              <a:buNone/>
            </a:pPr>
            <a:r>
              <a:rPr lang="en-GB">
                <a:solidFill>
                  <a:srgbClr val="000000"/>
                </a:solidFill>
                <a:latin typeface="Times" pitchFamily="18" charset="0"/>
              </a:rPr>
              <a:t>want to evaluate, improve.</a:t>
            </a:r>
          </a:p>
          <a:p>
            <a:pPr marL="458788" lvl="1" defTabSz="919163">
              <a:buSzPts val="1100"/>
              <a:buFont typeface="Times" pitchFamily="18" charset="0"/>
              <a:buNone/>
            </a:pPr>
            <a:r>
              <a:rPr lang="en-GB">
                <a:solidFill>
                  <a:srgbClr val="000000"/>
                </a:solidFill>
                <a:latin typeface="Times" pitchFamily="18" charset="0"/>
              </a:rPr>
              <a:t>Some had designed their own surveys – varying degrees of success – nothing consistent</a:t>
            </a:r>
          </a:p>
          <a:p>
            <a:pPr defTabSz="919163"/>
            <a:endParaRPr lang="en-GB">
              <a:solidFill>
                <a:srgbClr val="000000"/>
              </a:solidFill>
              <a:latin typeface="Times" pitchFamily="18" charset="0"/>
            </a:endParaRPr>
          </a:p>
          <a:p>
            <a:pPr defTabSz="919163">
              <a:buSzPts val="1100"/>
              <a:buFont typeface="Times" pitchFamily="18" charset="0"/>
              <a:buNone/>
            </a:pPr>
            <a:r>
              <a:rPr lang="en-GB">
                <a:solidFill>
                  <a:srgbClr val="000000"/>
                </a:solidFill>
                <a:latin typeface="Times" pitchFamily="18" charset="0"/>
              </a:rPr>
              <a:t>Challenge = operational - Translating a theoretical, evidence-informed framework into something that could be: </a:t>
            </a:r>
          </a:p>
          <a:p>
            <a:pPr marL="458788" lvl="1" defTabSz="919163">
              <a:buSzPts val="1100"/>
              <a:buFont typeface="Times" pitchFamily="18" charset="0"/>
              <a:buNone/>
            </a:pPr>
            <a:r>
              <a:rPr lang="en-GB">
                <a:solidFill>
                  <a:srgbClr val="000000"/>
                </a:solidFill>
                <a:latin typeface="Times" pitchFamily="18" charset="0"/>
              </a:rPr>
              <a:t>used in reality </a:t>
            </a:r>
          </a:p>
          <a:p>
            <a:pPr marL="458788" lvl="1" defTabSz="919163">
              <a:buSzPts val="1100"/>
              <a:buFont typeface="Times" pitchFamily="18" charset="0"/>
              <a:buNone/>
            </a:pPr>
            <a:r>
              <a:rPr lang="en-GB">
                <a:solidFill>
                  <a:srgbClr val="000000"/>
                </a:solidFill>
                <a:latin typeface="Times" pitchFamily="18" charset="0"/>
              </a:rPr>
              <a:t>described to providers</a:t>
            </a:r>
          </a:p>
          <a:p>
            <a:pPr marL="458788" lvl="1" defTabSz="919163">
              <a:buSzPts val="1100"/>
              <a:buFont typeface="Times" pitchFamily="18" charset="0"/>
              <a:buNone/>
            </a:pPr>
            <a:r>
              <a:rPr lang="en-GB">
                <a:solidFill>
                  <a:srgbClr val="000000"/>
                </a:solidFill>
                <a:latin typeface="Times" pitchFamily="18" charset="0"/>
              </a:rPr>
              <a:t>included in contracts</a:t>
            </a:r>
          </a:p>
          <a:p>
            <a:pPr marL="458788" lvl="1" defTabSz="919163">
              <a:buSzPts val="1100"/>
              <a:buFont typeface="Times" pitchFamily="18" charset="0"/>
              <a:buNone/>
            </a:pPr>
            <a:r>
              <a:rPr lang="en-GB">
                <a:solidFill>
                  <a:srgbClr val="000000"/>
                </a:solidFill>
                <a:latin typeface="Times" pitchFamily="18" charset="0"/>
              </a:rPr>
              <a:t>support improvements</a:t>
            </a:r>
          </a:p>
          <a:p>
            <a:pPr marL="919163" lvl="2" defTabSz="919163"/>
            <a:endParaRPr lang="en-GB">
              <a:solidFill>
                <a:srgbClr val="000000"/>
              </a:solidFill>
              <a:latin typeface="Times" pitchFamily="18" charset="0"/>
            </a:endParaRPr>
          </a:p>
          <a:p>
            <a:pPr defTabSz="919163">
              <a:buSzPts val="1100"/>
              <a:buFont typeface="Times" pitchFamily="18" charset="0"/>
              <a:buNone/>
            </a:pPr>
            <a:r>
              <a:rPr lang="en-NZ">
                <a:solidFill>
                  <a:srgbClr val="000000"/>
                </a:solidFill>
                <a:latin typeface="Times" pitchFamily="18" charset="0"/>
              </a:rPr>
              <a:t>Initially the Settlement Purchasing Team had a lot of questions particularly around the application of the theory and its usefulness –</a:t>
            </a:r>
            <a:r>
              <a:rPr lang="en-GB">
                <a:solidFill>
                  <a:srgbClr val="000000"/>
                </a:solidFill>
                <a:latin typeface="Times" pitchFamily="18" charset="0"/>
              </a:rPr>
              <a:t> especially for the Good Practice Matrix</a:t>
            </a:r>
            <a:endParaRPr lang="en-NZ">
              <a:solidFill>
                <a:srgbClr val="000000"/>
              </a:solidFill>
              <a:latin typeface="Times" pitchFamily="18" charset="0"/>
            </a:endParaRPr>
          </a:p>
          <a:p>
            <a:pPr defTabSz="919163">
              <a:buSzPts val="1100"/>
              <a:buFont typeface="Times" pitchFamily="18" charset="0"/>
              <a:buNone/>
            </a:pPr>
            <a:endParaRPr lang="en-NZ">
              <a:solidFill>
                <a:srgbClr val="000000"/>
              </a:solidFill>
              <a:latin typeface="Times" pitchFamily="18" charset="0"/>
            </a:endParaRPr>
          </a:p>
          <a:p>
            <a:pPr defTabSz="919163">
              <a:buSzPts val="1100"/>
              <a:buFont typeface="Times" pitchFamily="18" charset="0"/>
              <a:buNone/>
            </a:pPr>
            <a:r>
              <a:rPr lang="en-NZ">
                <a:solidFill>
                  <a:srgbClr val="000000"/>
                </a:solidFill>
                <a:latin typeface="Times" pitchFamily="18" charset="0"/>
              </a:rPr>
              <a:t>The Good Practice Matrix has taken some time for the Settlement Team to get their heads around, they wanted to know what it meant, what would be done with the information once they got it, and what if they disagreed with some of the components?</a:t>
            </a:r>
            <a:endParaRPr lang="en-GB">
              <a:solidFill>
                <a:srgbClr val="000000"/>
              </a:solidFill>
              <a:latin typeface="Times" pitchFamily="18" charset="0"/>
            </a:endParaRPr>
          </a:p>
          <a:p>
            <a:pPr defTabSz="919163"/>
            <a:endParaRPr lang="en-NZ">
              <a:solidFill>
                <a:srgbClr val="000000"/>
              </a:solidFill>
              <a:latin typeface="Times" pitchFamily="18" charset="0"/>
            </a:endParaRPr>
          </a:p>
          <a:p>
            <a:pPr defTabSz="919163">
              <a:buSzPts val="1100"/>
              <a:buFont typeface="Times" pitchFamily="18" charset="0"/>
              <a:buNone/>
            </a:pPr>
            <a:r>
              <a:rPr lang="en-NZ">
                <a:solidFill>
                  <a:srgbClr val="000000"/>
                </a:solidFill>
                <a:latin typeface="Times" pitchFamily="18" charset="0"/>
              </a:rPr>
              <a:t>There were a lot of questions about the surveys – how would this work, who would do what, what, how would this be captured. It even got down to the real nitty gritty of who would provide th</a:t>
            </a:r>
            <a:r>
              <a:rPr lang="en-GB">
                <a:solidFill>
                  <a:srgbClr val="000000"/>
                </a:solidFill>
                <a:latin typeface="Times" pitchFamily="18" charset="0"/>
              </a:rPr>
              <a:t>e envelopes and pay for postage!</a:t>
            </a:r>
          </a:p>
          <a:p>
            <a:pPr defTabSz="919163"/>
            <a:endParaRPr lang="en-NZ">
              <a:solidFill>
                <a:srgbClr val="000000"/>
              </a:solidFill>
              <a:latin typeface="Times" pitchFamily="18" charset="0"/>
            </a:endParaRPr>
          </a:p>
          <a:p>
            <a:pPr defTabSz="919163"/>
            <a:endParaRPr lang="en-NZ">
              <a:solidFill>
                <a:srgbClr val="000000"/>
              </a:solidFill>
              <a:latin typeface="Times" pitchFamily="18" charset="0"/>
            </a:endParaRPr>
          </a:p>
          <a:p>
            <a:pPr defTabSz="919163">
              <a:buSzPts val="1100"/>
              <a:buFont typeface="Times" pitchFamily="18" charset="0"/>
              <a:buNone/>
            </a:pPr>
            <a:r>
              <a:rPr lang="en-NZ">
                <a:solidFill>
                  <a:srgbClr val="000000"/>
                </a:solidFill>
                <a:latin typeface="Times" pitchFamily="18" charset="0"/>
              </a:rPr>
              <a:t>The Logics didn’t always work – the reality is that some of the services have now been running for a decade, and the logics weren’t always obvious.</a:t>
            </a:r>
            <a:endParaRPr lang="en-GB">
              <a:solidFill>
                <a:srgbClr val="000000"/>
              </a:solidFill>
              <a:latin typeface="Times" pitchFamily="18" charset="0"/>
            </a:endParaRPr>
          </a:p>
          <a:p>
            <a:pPr defTabSz="919163"/>
            <a:endParaRPr lang="en-NZ">
              <a:solidFill>
                <a:srgbClr val="000000"/>
              </a:solidFill>
              <a:latin typeface="Times" pitchFamily="18" charset="0"/>
            </a:endParaRPr>
          </a:p>
          <a:p>
            <a:pPr defTabSz="919163">
              <a:buSzPts val="1100"/>
              <a:buFont typeface="Times" pitchFamily="18" charset="0"/>
              <a:buNone/>
            </a:pPr>
            <a:r>
              <a:rPr lang="en-NZ">
                <a:solidFill>
                  <a:srgbClr val="000000"/>
                </a:solidFill>
                <a:latin typeface="Times" pitchFamily="18" charset="0"/>
              </a:rPr>
              <a:t>The team really needed a lot of support from us as the researchers to translate the intention of the elements of the framework into something meaningful – Collaboration, flexibility and open communication were key.</a:t>
            </a:r>
            <a:endParaRPr lang="en-GB">
              <a:solidFill>
                <a:srgbClr val="000000"/>
              </a:solidFill>
              <a:latin typeface="Times" pitchFamily="18" charset="0"/>
            </a:endParaRPr>
          </a:p>
          <a:p>
            <a:pPr defTabSz="919163"/>
            <a:endParaRPr lang="en-NZ">
              <a:solidFill>
                <a:srgbClr val="000000"/>
              </a:solidFill>
              <a:latin typeface="Times" pitchFamily="18" charset="0"/>
            </a:endParaRPr>
          </a:p>
          <a:p>
            <a:pPr defTabSz="919163">
              <a:buSzPts val="1100"/>
              <a:buFont typeface="Times" pitchFamily="18" charset="0"/>
              <a:buNone/>
            </a:pPr>
            <a:r>
              <a:rPr lang="en-NZ">
                <a:solidFill>
                  <a:srgbClr val="000000"/>
                </a:solidFill>
                <a:latin typeface="Times" pitchFamily="18" charset="0"/>
              </a:rPr>
              <a:t>Other factor that needs consideration is the need for ongoing funding to maintain the framework – in particular for the distribution and analysis of surv</a:t>
            </a:r>
            <a:r>
              <a:rPr lang="en-GB">
                <a:solidFill>
                  <a:srgbClr val="000000"/>
                </a:solidFill>
                <a:latin typeface="Times" pitchFamily="18" charset="0"/>
              </a:rPr>
              <a:t>eys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xfrm>
            <a:off x="679450" y="4721225"/>
            <a:ext cx="5446713" cy="4767263"/>
          </a:xfrm>
          <a:noFill/>
          <a:ln/>
        </p:spPr>
        <p:txBody>
          <a:bodyPr/>
          <a:lstStyle/>
          <a:p>
            <a:r>
              <a:rPr lang="en-NZ" smtClean="0"/>
              <a:t>Settlement service providers were generally positive about the framework</a:t>
            </a:r>
          </a:p>
          <a:p>
            <a:pPr marL="179388" lvl="1">
              <a:buFontTx/>
              <a:buChar char="•"/>
            </a:pPr>
            <a:r>
              <a:rPr lang="en-NZ" smtClean="0"/>
              <a:t>They welcomed the tools from the Department – they didn’t have to invest any money or resources into developing their own </a:t>
            </a:r>
          </a:p>
          <a:p>
            <a:pPr marL="179388" lvl="1">
              <a:buFontTx/>
              <a:buChar char="•"/>
            </a:pPr>
            <a:r>
              <a:rPr lang="en-NZ" smtClean="0"/>
              <a:t>They welcomed a more transparent approach</a:t>
            </a:r>
          </a:p>
          <a:p>
            <a:pPr marL="179388" lvl="1">
              <a:buFontTx/>
              <a:buChar char="•"/>
            </a:pPr>
            <a:r>
              <a:rPr lang="en-NZ" smtClean="0"/>
              <a:t>Eager to improve and welcomed the fact that the framework would indicate where this could occur.</a:t>
            </a:r>
          </a:p>
          <a:p>
            <a:r>
              <a:rPr lang="en-NZ" smtClean="0"/>
              <a:t>Also a consistent approach across all settlement services – so there is an opportunity to learn from one another</a:t>
            </a:r>
          </a:p>
          <a:p>
            <a:r>
              <a:rPr lang="en-NZ" smtClean="0"/>
              <a:t>They have found some of the elements labour intensive – the surveys – the practicalities of this.</a:t>
            </a:r>
          </a:p>
          <a:p>
            <a:endParaRPr lang="en-NZ" smtClean="0"/>
          </a:p>
          <a:p>
            <a:r>
              <a:rPr lang="en-NZ" smtClean="0"/>
              <a:t>Introduction of the framework came at an interesting time for  settlement services. Coincided with a review of settlement services – some services had been purchased since 2001 and they were reviewing the purchasing priorities in a changing environment and focus.</a:t>
            </a:r>
          </a:p>
          <a:p>
            <a:endParaRPr lang="en-NZ" smtClean="0"/>
          </a:p>
          <a:p>
            <a:r>
              <a:rPr lang="en-NZ" smtClean="0"/>
              <a:t>There was some anxiety about how the results of the framework could be used in a future contestable process.</a:t>
            </a:r>
          </a:p>
          <a:p>
            <a:endParaRPr lang="en-NZ" smtClean="0"/>
          </a:p>
          <a:p>
            <a:r>
              <a:rPr lang="en-NZ" smtClean="0"/>
              <a:t>There is a very real tension that the settlement unit has had to and will have to manage between a collaborative apporach and transperancy, and also making funding decisions based on delivery and value</a:t>
            </a:r>
          </a:p>
          <a:p>
            <a:endParaRPr lang="en-N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ln/>
        </p:spPr>
      </p:sp>
      <p:sp>
        <p:nvSpPr>
          <p:cNvPr id="54274" name="Rectangle 3"/>
          <p:cNvSpPr>
            <a:spLocks noGrp="1" noChangeArrowheads="1"/>
          </p:cNvSpPr>
          <p:nvPr>
            <p:ph type="body" idx="1"/>
          </p:nvPr>
        </p:nvSpPr>
        <p:spPr>
          <a:noFill/>
          <a:ln/>
        </p:spPr>
        <p:txBody>
          <a:bodyPr/>
          <a:lstStyle/>
          <a:p>
            <a:r>
              <a:rPr lang="en-US" smtClean="0"/>
              <a:t>It is really important to involve all parties – in particular evaluatiors and operational staff at the very beginning</a:t>
            </a:r>
          </a:p>
          <a:p>
            <a:endParaRPr lang="en-US" smtClean="0"/>
          </a:p>
          <a:p>
            <a:r>
              <a:rPr lang="en-US" smtClean="0"/>
              <a:t>The ideal is to build in evaluation at the design stage of any new service – this will obviously now happen for all settlement services purchased in the future</a:t>
            </a:r>
          </a:p>
          <a:p>
            <a:endParaRPr lang="en-US" smtClean="0"/>
          </a:p>
          <a:p>
            <a:r>
              <a:rPr lang="en-US" smtClean="0"/>
              <a:t>Combination of research and evaluation expertise and implementation/operational expertise is important – gives a good balance between theory and keeping it real – collaboration!</a:t>
            </a:r>
          </a:p>
          <a:p>
            <a:r>
              <a:rPr lang="en-US" smtClean="0"/>
              <a:t> - means the tools work in practice, less time tweaking</a:t>
            </a:r>
          </a:p>
          <a:p>
            <a:pPr>
              <a:buFontTx/>
              <a:buChar char="-"/>
            </a:pPr>
            <a:r>
              <a:rPr lang="en-US" smtClean="0"/>
              <a:t>don’t require too much extra resource that are never really that available </a:t>
            </a:r>
          </a:p>
          <a:p>
            <a:pPr>
              <a:buFontTx/>
              <a:buChar char="-"/>
            </a:pPr>
            <a:endParaRPr lang="en-US" smtClean="0"/>
          </a:p>
          <a:p>
            <a:pPr>
              <a:buFontTx/>
              <a:buChar char="-"/>
            </a:pPr>
            <a:r>
              <a:rPr lang="en-US" smtClean="0"/>
              <a:t>Reality of self-evaluation is that provider feedback has been a bit of a promotional exercise for some – this just has to be realised and taken into consideration when reviewing this component of the framework</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p:spPr>
        <p:txBody>
          <a:bodyPr/>
          <a:lstStyle/>
          <a:p>
            <a:r>
              <a:rPr lang="en-NZ" smtClean="0"/>
              <a:t>The trial became a very important process – as those who were involved in the trial became advocates for the framework during training sessions – they were able to reassure those new to it that it wasn’t too bad , that it was useful, and that their efforts would be rewarded in terms of the information they got back</a:t>
            </a:r>
          </a:p>
          <a:p>
            <a:endParaRPr lang="en-NZ" smtClean="0"/>
          </a:p>
          <a:p>
            <a:r>
              <a:rPr lang="en-NZ" smtClean="0"/>
              <a:t>The training was really important – need to give very clear instructions and ongoing support to those delivering the service as well as those managing the contracts. </a:t>
            </a:r>
          </a:p>
          <a:p>
            <a:endParaRPr lang="en-NZ" smtClean="0"/>
          </a:p>
          <a:p>
            <a:r>
              <a:rPr lang="en-NZ" smtClean="0"/>
              <a:t>Using a tool that was readily used, has been well-researched and is an accepted measure of client satisfaction really reduced the noise from providers – it also meant that there was limited scope for more and more questions to be added, as really the CMT covered a lot of the questions anyway.</a:t>
            </a:r>
          </a:p>
          <a:p>
            <a:endParaRPr lang="en-NZ" smtClean="0"/>
          </a:p>
          <a:p>
            <a:r>
              <a:rPr lang="en-NZ" smtClean="0"/>
              <a:t>The trial raised the need for translated surveys – in hindsight, we may not have had done this – it is incredibly complex when you have 27 service providers, who need their survey translated into 8 languages – means up 216 different surveys. There are also complexities around the quality of translation and interpretation as well.</a:t>
            </a:r>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r>
              <a:rPr lang="en-NZ" smtClean="0"/>
              <a:t>So overall – the framework has been imbedded into contracts for settlement service providers and whilst it has been incredibly complex and realistically a difficult process at times it has also been quite valuable.</a:t>
            </a:r>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xfrm>
            <a:off x="917575" y="744538"/>
            <a:ext cx="3922713" cy="2941637"/>
          </a:xfrm>
          <a:ln/>
        </p:spPr>
      </p:sp>
      <p:sp>
        <p:nvSpPr>
          <p:cNvPr id="19458" name="Rectangle 3"/>
          <p:cNvSpPr>
            <a:spLocks noGrp="1" noChangeArrowheads="1"/>
          </p:cNvSpPr>
          <p:nvPr>
            <p:ph type="body" idx="1"/>
          </p:nvPr>
        </p:nvSpPr>
        <p:spPr>
          <a:xfrm>
            <a:off x="679450" y="4022725"/>
            <a:ext cx="5446713" cy="5172075"/>
          </a:xfrm>
          <a:noFill/>
          <a:ln/>
        </p:spPr>
        <p:txBody>
          <a:bodyPr/>
          <a:lstStyle/>
          <a:p>
            <a:pPr marL="228600" indent="-228600">
              <a:lnSpc>
                <a:spcPct val="90000"/>
              </a:lnSpc>
              <a:buFontTx/>
              <a:buAutoNum type="arabicPeriod"/>
            </a:pPr>
            <a:r>
              <a:rPr lang="en-NZ" smtClean="0"/>
              <a:t>Immigration New Zealand, which is a part of the Department of Labour, funds a variety of settlement services with the aim of helping new migrants and refugees to settle in to life in New Zealand.</a:t>
            </a:r>
          </a:p>
          <a:p>
            <a:pPr marL="228600" indent="-228600">
              <a:lnSpc>
                <a:spcPct val="90000"/>
              </a:lnSpc>
              <a:buFontTx/>
              <a:buAutoNum type="arabicPeriod"/>
            </a:pPr>
            <a:endParaRPr lang="en-NZ" smtClean="0"/>
          </a:p>
          <a:p>
            <a:pPr marL="228600" indent="-228600">
              <a:lnSpc>
                <a:spcPct val="90000"/>
              </a:lnSpc>
              <a:buFontTx/>
              <a:buAutoNum type="arabicPeriod"/>
            </a:pPr>
            <a:r>
              <a:rPr lang="en-NZ" smtClean="0"/>
              <a:t>There is $5 million of funding per year allocated towards 30 contracts</a:t>
            </a:r>
          </a:p>
          <a:p>
            <a:pPr marL="228600" indent="-228600">
              <a:lnSpc>
                <a:spcPct val="90000"/>
              </a:lnSpc>
            </a:pPr>
            <a:r>
              <a:rPr lang="en-NZ" smtClean="0"/>
              <a:t>	This is migrant-levy funding – most new migrants to NZ pay the levy which funds a variety of programmes and research to assist with the successful settlement of migrants </a:t>
            </a:r>
          </a:p>
          <a:p>
            <a:pPr marL="228600" indent="-228600">
              <a:lnSpc>
                <a:spcPct val="90000"/>
              </a:lnSpc>
              <a:buFontTx/>
              <a:buAutoNum type="arabicPeriod"/>
            </a:pPr>
            <a:endParaRPr lang="en-NZ" smtClean="0"/>
          </a:p>
          <a:p>
            <a:pPr marL="228600" indent="-228600">
              <a:lnSpc>
                <a:spcPct val="90000"/>
              </a:lnSpc>
              <a:buFontTx/>
              <a:buAutoNum type="arabicPeriod"/>
            </a:pPr>
            <a:r>
              <a:rPr lang="en-NZ" smtClean="0"/>
              <a:t>18 services = Settlement Support New Zealand (SSNZ) initiatives</a:t>
            </a:r>
          </a:p>
          <a:p>
            <a:pPr marL="742950" lvl="1" indent="-285750">
              <a:lnSpc>
                <a:spcPct val="90000"/>
              </a:lnSpc>
              <a:buFontTx/>
              <a:buChar char="•"/>
            </a:pPr>
            <a:r>
              <a:rPr lang="en-NZ" smtClean="0"/>
              <a:t>Delivered by third party providers throughout New Zealand </a:t>
            </a:r>
          </a:p>
          <a:p>
            <a:pPr marL="742950" lvl="1" indent="-285750">
              <a:lnSpc>
                <a:spcPct val="90000"/>
              </a:lnSpc>
            </a:pPr>
            <a:r>
              <a:rPr lang="en-NZ" smtClean="0"/>
              <a:t>	(local councils, chambers of commerces)</a:t>
            </a:r>
          </a:p>
          <a:p>
            <a:pPr marL="742950" lvl="1" indent="-285750">
              <a:lnSpc>
                <a:spcPct val="90000"/>
              </a:lnSpc>
              <a:buFontTx/>
              <a:buChar char="•"/>
            </a:pPr>
            <a:r>
              <a:rPr lang="en-NZ" smtClean="0"/>
              <a:t>Respond to local settlement needs, NGOs and local councils</a:t>
            </a:r>
          </a:p>
          <a:p>
            <a:pPr marL="742950" lvl="1" indent="-285750">
              <a:lnSpc>
                <a:spcPct val="90000"/>
              </a:lnSpc>
              <a:buFontTx/>
              <a:buChar char="•"/>
            </a:pPr>
            <a:r>
              <a:rPr lang="en-NZ" smtClean="0"/>
              <a:t>Provide information, workshops, seminars, welcoming activities for newcomers </a:t>
            </a:r>
          </a:p>
          <a:p>
            <a:pPr marL="742950" lvl="1" indent="-285750">
              <a:lnSpc>
                <a:spcPct val="90000"/>
              </a:lnSpc>
              <a:buFontTx/>
              <a:buChar char="•"/>
            </a:pPr>
            <a:r>
              <a:rPr lang="en-NZ" smtClean="0"/>
              <a:t>Also provide a service to other agencies and employers to support their responsiveness to newcomers</a:t>
            </a:r>
          </a:p>
          <a:p>
            <a:pPr marL="228600" indent="-228600">
              <a:lnSpc>
                <a:spcPct val="90000"/>
              </a:lnSpc>
              <a:spcBef>
                <a:spcPct val="50000"/>
              </a:spcBef>
              <a:buFontTx/>
              <a:buAutoNum type="arabicPeriod"/>
            </a:pPr>
            <a:endParaRPr lang="en-NZ" smtClean="0"/>
          </a:p>
          <a:p>
            <a:pPr marL="228600" indent="-228600">
              <a:lnSpc>
                <a:spcPct val="90000"/>
              </a:lnSpc>
              <a:spcBef>
                <a:spcPct val="50000"/>
              </a:spcBef>
              <a:buFontTx/>
              <a:buAutoNum type="arabicPeriod"/>
            </a:pPr>
            <a:r>
              <a:rPr lang="en-NZ" smtClean="0"/>
              <a:t> 3 skills matching programmes</a:t>
            </a:r>
          </a:p>
          <a:p>
            <a:pPr marL="742950" lvl="1" indent="-285750">
              <a:lnSpc>
                <a:spcPct val="90000"/>
              </a:lnSpc>
              <a:buFontTx/>
              <a:buChar char="•"/>
            </a:pPr>
            <a:r>
              <a:rPr lang="en-NZ" smtClean="0"/>
              <a:t>Chambers of commerce – match newcomers with the skills that employers need</a:t>
            </a:r>
          </a:p>
          <a:p>
            <a:pPr marL="228600" indent="-228600">
              <a:lnSpc>
                <a:spcPct val="90000"/>
              </a:lnSpc>
              <a:buFontTx/>
              <a:buAutoNum type="arabicPeriod"/>
            </a:pPr>
            <a:endParaRPr lang="en-NZ" smtClean="0"/>
          </a:p>
          <a:p>
            <a:pPr marL="228600" indent="-228600">
              <a:lnSpc>
                <a:spcPct val="90000"/>
              </a:lnSpc>
              <a:buFontTx/>
              <a:buAutoNum type="arabicPeriod"/>
            </a:pPr>
            <a:r>
              <a:rPr lang="en-NZ" smtClean="0"/>
              <a:t>Other services are orientations services, a language line and regional coordination services</a:t>
            </a:r>
          </a:p>
          <a:p>
            <a:pPr marL="228600" indent="-228600">
              <a:lnSpc>
                <a:spcPct val="90000"/>
              </a:lnSpc>
            </a:pPr>
            <a:endParaRPr lang="en-NZ" smtClean="0"/>
          </a:p>
          <a:p>
            <a:pPr marL="228600" indent="-228600">
              <a:lnSpc>
                <a:spcPct val="90000"/>
              </a:lnSpc>
            </a:pPr>
            <a:endParaRPr lang="en-GB" sz="10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615950" y="4619625"/>
            <a:ext cx="5445125" cy="4471988"/>
          </a:xfrm>
          <a:noFill/>
          <a:ln/>
        </p:spPr>
        <p:txBody>
          <a:bodyPr/>
          <a:lstStyle/>
          <a:p>
            <a:pPr marL="355600" indent="-355600">
              <a:buFontTx/>
              <a:buChar char="•"/>
            </a:pPr>
            <a:r>
              <a:rPr lang="en-GB" sz="1600" smtClean="0"/>
              <a:t>In 2007, Cabinet agreed that an evaluation of migrant levy-funded services should be undertaken. </a:t>
            </a:r>
          </a:p>
          <a:p>
            <a:pPr marL="355600" indent="-355600">
              <a:buFontTx/>
              <a:buChar char="•"/>
            </a:pPr>
            <a:r>
              <a:rPr lang="en-GB" sz="1600" smtClean="0"/>
              <a:t>The results were to be used ‘to inform future funding of settlement services through the migrant levy and investment in settlement services more generally’. </a:t>
            </a:r>
          </a:p>
          <a:p>
            <a:pPr marL="355600" indent="-355600">
              <a:buFontTx/>
              <a:buChar char="•"/>
            </a:pPr>
            <a:endParaRPr lang="en-GB" sz="800" smtClean="0"/>
          </a:p>
          <a:p>
            <a:pPr marL="355600" indent="-355600">
              <a:buFontTx/>
              <a:buChar char="•"/>
            </a:pPr>
            <a:r>
              <a:rPr lang="en-GB" sz="1600" smtClean="0"/>
              <a:t>The change of government in 2008 emphasised the priority through an election manifesto commitment to:</a:t>
            </a:r>
          </a:p>
          <a:p>
            <a:pPr marL="355600" indent="-355600"/>
            <a:r>
              <a:rPr lang="en-NZ" sz="1600" smtClean="0"/>
              <a:t>	‘strengthen settlement services by establishing a robust evaluation process to ensure effectiveness’ </a:t>
            </a:r>
          </a:p>
          <a:p>
            <a:pPr marL="355600" indent="-355600">
              <a:buFontTx/>
              <a:buChar char="•"/>
            </a:pPr>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marL="355600" indent="-355600">
              <a:buFontTx/>
              <a:buChar char="•"/>
            </a:pPr>
            <a:r>
              <a:rPr lang="en-NZ" sz="1600" smtClean="0"/>
              <a:t>overall purpose = to determine the overall quality or value of services that the Department funds</a:t>
            </a:r>
          </a:p>
          <a:p>
            <a:pPr marL="355600" indent="-355600">
              <a:buFontTx/>
              <a:buChar char="•"/>
            </a:pPr>
            <a:endParaRPr lang="en-NZ" sz="1600" smtClean="0"/>
          </a:p>
          <a:p>
            <a:pPr marL="355600" indent="-355600">
              <a:buFontTx/>
              <a:buChar char="•"/>
            </a:pPr>
            <a:r>
              <a:rPr lang="en-NZ" sz="1600" smtClean="0"/>
              <a:t>Important that the framework would be useful for all parties involved</a:t>
            </a:r>
          </a:p>
          <a:p>
            <a:pPr marL="355600" indent="-355600"/>
            <a:endParaRPr lang="en-NZ" sz="1600" smtClean="0"/>
          </a:p>
          <a:p>
            <a:pPr marL="355600" indent="-355600">
              <a:buFontTx/>
              <a:buChar char="•"/>
            </a:pPr>
            <a:r>
              <a:rPr lang="en-NZ" sz="1600" smtClean="0"/>
              <a:t>An emphasis on enabling capability for both learning, continuous improvement and accountability.</a:t>
            </a:r>
          </a:p>
          <a:p>
            <a:pPr marL="355600" indent="-355600"/>
            <a:endParaRPr lang="en-NZ" sz="1600" smtClean="0"/>
          </a:p>
          <a:p>
            <a:pPr marL="355600" indent="-355600">
              <a:buFontTx/>
              <a:buChar char="•"/>
            </a:pPr>
            <a:r>
              <a:rPr lang="en-NZ" sz="1600" smtClean="0"/>
              <a:t>not a one off evaluation - continuous process.</a:t>
            </a:r>
          </a:p>
          <a:p>
            <a:pPr marL="355600" indent="-355600">
              <a:buFontTx/>
              <a:buChar char="•"/>
            </a:pPr>
            <a:endParaRPr lang="en-NZ" sz="1600" smtClean="0"/>
          </a:p>
          <a:p>
            <a:pPr marL="355600" indent="-355600"/>
            <a:endParaRPr lang="en-GB" sz="16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pPr marL="355600" indent="-355600"/>
            <a:r>
              <a:rPr lang="en-NZ" sz="1400" smtClean="0"/>
              <a:t>developed to:</a:t>
            </a:r>
          </a:p>
          <a:p>
            <a:pPr marL="355600" indent="-355600">
              <a:buFontTx/>
              <a:buChar char="•"/>
            </a:pPr>
            <a:r>
              <a:rPr lang="en-NZ" sz="1400" smtClean="0"/>
              <a:t>assess the immediate outcomes of the settlement services funded by the Department. </a:t>
            </a:r>
          </a:p>
          <a:p>
            <a:pPr marL="355600" indent="-355600">
              <a:buFontTx/>
              <a:buChar char="•"/>
            </a:pPr>
            <a:endParaRPr lang="en-NZ" sz="1400" smtClean="0"/>
          </a:p>
          <a:p>
            <a:pPr marL="355600" indent="-355600"/>
            <a:r>
              <a:rPr lang="en-NZ" sz="1400" smtClean="0"/>
              <a:t>This has been done to:</a:t>
            </a:r>
          </a:p>
          <a:p>
            <a:pPr marL="355600" indent="-355600"/>
            <a:r>
              <a:rPr lang="en-NZ" sz="1400" smtClean="0"/>
              <a:t>	Read out list.</a:t>
            </a:r>
            <a:endParaRPr lang="en-GB" sz="1400" smtClean="0"/>
          </a:p>
          <a:p>
            <a:pPr marL="355600" indent="-355600"/>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xfrm>
            <a:off x="641350" y="4721225"/>
            <a:ext cx="5445125" cy="4473575"/>
          </a:xfrm>
          <a:noFill/>
          <a:ln/>
        </p:spPr>
        <p:txBody>
          <a:bodyPr/>
          <a:lstStyle/>
          <a:p>
            <a:r>
              <a:rPr lang="en-NZ" smtClean="0"/>
              <a:t>Implementation</a:t>
            </a:r>
          </a:p>
          <a:p>
            <a:pPr>
              <a:buFontTx/>
              <a:buChar char="•"/>
            </a:pPr>
            <a:r>
              <a:rPr lang="en-NZ" smtClean="0"/>
              <a:t>Migration research </a:t>
            </a:r>
          </a:p>
          <a:p>
            <a:pPr>
              <a:buFontTx/>
              <a:buChar char="•"/>
            </a:pPr>
            <a:r>
              <a:rPr lang="en-NZ" smtClean="0"/>
              <a:t>Immigration arm of Dept</a:t>
            </a:r>
          </a:p>
          <a:p>
            <a:pPr>
              <a:buFontTx/>
              <a:buChar char="•"/>
            </a:pPr>
            <a:r>
              <a:rPr lang="en-NZ" smtClean="0"/>
              <a:t>In house capability</a:t>
            </a:r>
          </a:p>
          <a:p>
            <a:pPr>
              <a:buFontTx/>
              <a:buChar char="•"/>
            </a:pPr>
            <a:r>
              <a:rPr lang="en-NZ" smtClean="0"/>
              <a:t>Fitted with ‘what works for whom work’ in terms of settlement services</a:t>
            </a:r>
          </a:p>
          <a:p>
            <a:endParaRPr lang="en-NZ" smtClean="0"/>
          </a:p>
          <a:p>
            <a:r>
              <a:rPr lang="en-NZ" smtClean="0"/>
              <a:t>The tool was developed for the settlement purchasing team at the department and by proxy it is also for use by the settlement services funded the department funds.</a:t>
            </a:r>
          </a:p>
          <a:p>
            <a:endParaRPr lang="en-NZ" smtClean="0"/>
          </a:p>
          <a:p>
            <a:r>
              <a:rPr lang="en-NZ" smtClean="0"/>
              <a:t>It was always envisaged that Migration Research would develop and implement the framework and tools and then hand them over to the settlement purchasing team for their use – and play more of a supporting role.</a:t>
            </a:r>
          </a:p>
          <a:p>
            <a:endParaRPr lang="en-NZ" smtClean="0"/>
          </a:p>
          <a:p>
            <a:endParaRPr lang="en-NZ" smtClean="0"/>
          </a:p>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r>
              <a:rPr lang="en-NZ" smtClean="0"/>
              <a:t>The framework tools </a:t>
            </a: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r>
              <a:rPr lang="en-NZ" smtClean="0"/>
              <a:t>The Good Practice Matrix is based on a review of international literature on good practice when delivering information services to migrants</a:t>
            </a:r>
          </a:p>
          <a:p>
            <a:endParaRPr lang="en-NZ" smtClean="0"/>
          </a:p>
          <a:p>
            <a:r>
              <a:rPr lang="en-NZ" smtClean="0"/>
              <a:t>The matrix has been designed to be flexible.</a:t>
            </a:r>
          </a:p>
          <a:p>
            <a:endParaRPr lang="en-NZ" smtClean="0"/>
          </a:p>
          <a:p>
            <a:r>
              <a:rPr lang="en-NZ" smtClean="0"/>
              <a:t>It is anticipated that it will continuously evolve and develop as new literature and a New Zealand evidence base becomes available. </a:t>
            </a:r>
          </a:p>
          <a:p>
            <a:endParaRPr lang="en-NZ" smtClean="0"/>
          </a:p>
          <a:p>
            <a:r>
              <a:rPr lang="en-NZ" smtClean="0"/>
              <a:t>The matrix is primarily a tool for helping settlement services to identify their areas of strength and areas to potentially focus on.</a:t>
            </a: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11" descr="7586 DOL Power Point 4"/>
          <p:cNvPicPr>
            <a:picLocks noChangeAspect="1" noChangeArrowheads="1"/>
          </p:cNvPicPr>
          <p:nvPr/>
        </p:nvPicPr>
        <p:blipFill>
          <a:blip r:embed="rId2"/>
          <a:srcRect/>
          <a:stretch>
            <a:fillRect/>
          </a:stretch>
        </p:blipFill>
        <p:spPr bwMode="auto">
          <a:xfrm>
            <a:off x="-14288" y="-14288"/>
            <a:ext cx="9174163" cy="6888163"/>
          </a:xfrm>
          <a:prstGeom prst="rect">
            <a:avLst/>
          </a:prstGeom>
          <a:noFill/>
          <a:ln w="9525">
            <a:noFill/>
            <a:miter lim="800000"/>
            <a:headEnd/>
            <a:tailEnd/>
          </a:ln>
        </p:spPr>
      </p:pic>
      <p:pic>
        <p:nvPicPr>
          <p:cNvPr id="4" name="Picture 20" descr="Labour-Immigration-Research-Centre-logo-pos"/>
          <p:cNvPicPr>
            <a:picLocks noChangeAspect="1" noChangeArrowheads="1"/>
          </p:cNvPicPr>
          <p:nvPr userDrawn="1"/>
        </p:nvPicPr>
        <p:blipFill>
          <a:blip r:embed="rId3"/>
          <a:srcRect/>
          <a:stretch>
            <a:fillRect/>
          </a:stretch>
        </p:blipFill>
        <p:spPr bwMode="auto">
          <a:xfrm>
            <a:off x="6697663" y="0"/>
            <a:ext cx="2446337" cy="1082675"/>
          </a:xfrm>
          <a:prstGeom prst="rect">
            <a:avLst/>
          </a:prstGeom>
          <a:noFill/>
          <a:ln w="9525">
            <a:noFill/>
            <a:miter lim="800000"/>
            <a:headEnd/>
            <a:tailEnd/>
          </a:ln>
        </p:spPr>
      </p:pic>
      <p:sp>
        <p:nvSpPr>
          <p:cNvPr id="59395" name="Rectangle 3"/>
          <p:cNvSpPr>
            <a:spLocks noGrp="1" noChangeArrowheads="1"/>
          </p:cNvSpPr>
          <p:nvPr>
            <p:ph type="ctrTitle"/>
          </p:nvPr>
        </p:nvSpPr>
        <p:spPr>
          <a:xfrm>
            <a:off x="4613275" y="1843088"/>
            <a:ext cx="4370388" cy="1514475"/>
          </a:xfrm>
          <a:ln>
            <a:solidFill>
              <a:srgbClr val="3A103F"/>
            </a:solidFill>
          </a:ln>
        </p:spPr>
        <p:txBody>
          <a:bodyPr tIns="45720" rIns="91440" bIns="45720"/>
          <a:lstStyle>
            <a:lvl1pPr marL="88900" algn="ctr">
              <a:defRPr b="0">
                <a:solidFill>
                  <a:srgbClr val="FFFFFF"/>
                </a:solidFill>
              </a:defRPr>
            </a:lvl1pPr>
          </a:lstStyle>
          <a:p>
            <a:r>
              <a:rPr lang="en-GB"/>
              <a:t>Click to edit Master</a:t>
            </a:r>
            <a:br>
              <a:rPr lang="en-GB"/>
            </a:br>
            <a:r>
              <a:rPr lang="en-GB"/>
              <a:t>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2763" y="533400"/>
            <a:ext cx="2033587" cy="5197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533400"/>
            <a:ext cx="5948363" cy="5197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14488"/>
            <a:ext cx="3954463" cy="4116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68863" y="1614488"/>
            <a:ext cx="3956050" cy="4116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27088" y="533400"/>
            <a:ext cx="8069262" cy="919163"/>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altLang="en-AU" smtClean="0"/>
              <a:t>Click to edit Master title style</a:t>
            </a:r>
          </a:p>
        </p:txBody>
      </p:sp>
      <p:sp>
        <p:nvSpPr>
          <p:cNvPr id="1027" name="Rectangle 3"/>
          <p:cNvSpPr>
            <a:spLocks noGrp="1" noChangeArrowheads="1"/>
          </p:cNvSpPr>
          <p:nvPr>
            <p:ph type="body" idx="1"/>
          </p:nvPr>
        </p:nvSpPr>
        <p:spPr bwMode="auto">
          <a:xfrm>
            <a:off x="762000" y="1614488"/>
            <a:ext cx="8062913" cy="41163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5" descr="7586 DOL TOP Bar"/>
          <p:cNvPicPr>
            <a:picLocks noChangeAspect="1" noChangeArrowheads="1"/>
          </p:cNvPicPr>
          <p:nvPr/>
        </p:nvPicPr>
        <p:blipFill>
          <a:blip r:embed="rId13"/>
          <a:srcRect/>
          <a:stretch>
            <a:fillRect/>
          </a:stretch>
        </p:blipFill>
        <p:spPr bwMode="auto">
          <a:xfrm>
            <a:off x="-15875" y="1330325"/>
            <a:ext cx="9177338" cy="84138"/>
          </a:xfrm>
          <a:prstGeom prst="rect">
            <a:avLst/>
          </a:prstGeom>
          <a:noFill/>
          <a:ln w="9525">
            <a:noFill/>
            <a:miter lim="800000"/>
            <a:headEnd/>
            <a:tailEnd/>
          </a:ln>
        </p:spPr>
      </p:pic>
      <p:pic>
        <p:nvPicPr>
          <p:cNvPr id="1029" name="Picture 6" descr="7586 DOL Power Point 5"/>
          <p:cNvPicPr>
            <a:picLocks noChangeAspect="1" noChangeArrowheads="1"/>
          </p:cNvPicPr>
          <p:nvPr userDrawn="1"/>
        </p:nvPicPr>
        <p:blipFill>
          <a:blip r:embed="rId14"/>
          <a:srcRect/>
          <a:stretch>
            <a:fillRect/>
          </a:stretch>
        </p:blipFill>
        <p:spPr bwMode="auto">
          <a:xfrm>
            <a:off x="0" y="5773738"/>
            <a:ext cx="9051925" cy="1008062"/>
          </a:xfrm>
          <a:prstGeom prst="rect">
            <a:avLst/>
          </a:prstGeom>
          <a:noFill/>
          <a:ln w="9525">
            <a:noFill/>
            <a:miter lim="800000"/>
            <a:headEnd/>
            <a:tailEnd/>
          </a:ln>
        </p:spPr>
      </p:pic>
      <p:pic>
        <p:nvPicPr>
          <p:cNvPr id="1030" name="Picture 13" descr="Labour-Immigration-Research-Centre-logo-pos"/>
          <p:cNvPicPr>
            <a:picLocks noChangeAspect="1" noChangeArrowheads="1"/>
          </p:cNvPicPr>
          <p:nvPr userDrawn="1"/>
        </p:nvPicPr>
        <p:blipFill>
          <a:blip r:embed="rId15"/>
          <a:srcRect/>
          <a:stretch>
            <a:fillRect/>
          </a:stretch>
        </p:blipFill>
        <p:spPr bwMode="auto">
          <a:xfrm>
            <a:off x="382588" y="5922963"/>
            <a:ext cx="1963737" cy="730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0" fontAlgn="base" hangingPunct="0">
        <a:spcBef>
          <a:spcPct val="0"/>
        </a:spcBef>
        <a:spcAft>
          <a:spcPct val="0"/>
        </a:spcAft>
        <a:defRPr sz="2800" b="1">
          <a:solidFill>
            <a:srgbClr val="190036"/>
          </a:solidFill>
          <a:latin typeface="+mj-lt"/>
          <a:ea typeface="+mj-ea"/>
          <a:cs typeface="+mj-cs"/>
        </a:defRPr>
      </a:lvl1pPr>
      <a:lvl2pPr algn="l" rtl="0" eaLnBrk="0" fontAlgn="base" hangingPunct="0">
        <a:spcBef>
          <a:spcPct val="0"/>
        </a:spcBef>
        <a:spcAft>
          <a:spcPct val="0"/>
        </a:spcAft>
        <a:defRPr sz="2800" b="1">
          <a:solidFill>
            <a:srgbClr val="190036"/>
          </a:solidFill>
          <a:latin typeface="Verdana" pitchFamily="34" charset="0"/>
        </a:defRPr>
      </a:lvl2pPr>
      <a:lvl3pPr algn="l" rtl="0" eaLnBrk="0" fontAlgn="base" hangingPunct="0">
        <a:spcBef>
          <a:spcPct val="0"/>
        </a:spcBef>
        <a:spcAft>
          <a:spcPct val="0"/>
        </a:spcAft>
        <a:defRPr sz="2800" b="1">
          <a:solidFill>
            <a:srgbClr val="190036"/>
          </a:solidFill>
          <a:latin typeface="Verdana" pitchFamily="34" charset="0"/>
        </a:defRPr>
      </a:lvl3pPr>
      <a:lvl4pPr algn="l" rtl="0" eaLnBrk="0" fontAlgn="base" hangingPunct="0">
        <a:spcBef>
          <a:spcPct val="0"/>
        </a:spcBef>
        <a:spcAft>
          <a:spcPct val="0"/>
        </a:spcAft>
        <a:defRPr sz="2800" b="1">
          <a:solidFill>
            <a:srgbClr val="190036"/>
          </a:solidFill>
          <a:latin typeface="Verdana" pitchFamily="34" charset="0"/>
        </a:defRPr>
      </a:lvl4pPr>
      <a:lvl5pPr algn="l" rtl="0" eaLnBrk="0" fontAlgn="base" hangingPunct="0">
        <a:spcBef>
          <a:spcPct val="0"/>
        </a:spcBef>
        <a:spcAft>
          <a:spcPct val="0"/>
        </a:spcAft>
        <a:defRPr sz="2800" b="1">
          <a:solidFill>
            <a:srgbClr val="190036"/>
          </a:solidFill>
          <a:latin typeface="Verdana" pitchFamily="34" charset="0"/>
        </a:defRPr>
      </a:lvl5pPr>
      <a:lvl6pPr marL="457200" algn="l" rtl="0" fontAlgn="base">
        <a:spcBef>
          <a:spcPct val="0"/>
        </a:spcBef>
        <a:spcAft>
          <a:spcPct val="0"/>
        </a:spcAft>
        <a:defRPr sz="2800" b="1">
          <a:solidFill>
            <a:srgbClr val="190036"/>
          </a:solidFill>
          <a:latin typeface="Verdana" pitchFamily="34" charset="0"/>
        </a:defRPr>
      </a:lvl6pPr>
      <a:lvl7pPr marL="914400" algn="l" rtl="0" fontAlgn="base">
        <a:spcBef>
          <a:spcPct val="0"/>
        </a:spcBef>
        <a:spcAft>
          <a:spcPct val="0"/>
        </a:spcAft>
        <a:defRPr sz="2800" b="1">
          <a:solidFill>
            <a:srgbClr val="190036"/>
          </a:solidFill>
          <a:latin typeface="Verdana" pitchFamily="34" charset="0"/>
        </a:defRPr>
      </a:lvl7pPr>
      <a:lvl8pPr marL="1371600" algn="l" rtl="0" fontAlgn="base">
        <a:spcBef>
          <a:spcPct val="0"/>
        </a:spcBef>
        <a:spcAft>
          <a:spcPct val="0"/>
        </a:spcAft>
        <a:defRPr sz="2800" b="1">
          <a:solidFill>
            <a:srgbClr val="190036"/>
          </a:solidFill>
          <a:latin typeface="Verdana" pitchFamily="34" charset="0"/>
        </a:defRPr>
      </a:lvl8pPr>
      <a:lvl9pPr marL="1828800" algn="l" rtl="0" fontAlgn="base">
        <a:spcBef>
          <a:spcPct val="0"/>
        </a:spcBef>
        <a:spcAft>
          <a:spcPct val="0"/>
        </a:spcAft>
        <a:defRPr sz="2800" b="1">
          <a:solidFill>
            <a:srgbClr val="190036"/>
          </a:solidFill>
          <a:latin typeface="Verdana" pitchFamily="34" charset="0"/>
        </a:defRPr>
      </a:lvl9pPr>
    </p:titleStyle>
    <p:bodyStyle>
      <a:lvl1pPr marL="342900" indent="-342900" algn="l" rtl="0" eaLnBrk="0" fontAlgn="base" hangingPunct="0">
        <a:spcBef>
          <a:spcPct val="20000"/>
        </a:spcBef>
        <a:spcAft>
          <a:spcPct val="0"/>
        </a:spcAft>
        <a:buClr>
          <a:srgbClr val="99CC00"/>
        </a:buClr>
        <a:buChar char="•"/>
        <a:defRPr sz="3000">
          <a:solidFill>
            <a:schemeClr val="tx1"/>
          </a:solidFill>
          <a:latin typeface="+mn-lt"/>
          <a:ea typeface="+mn-ea"/>
          <a:cs typeface="+mn-cs"/>
        </a:defRPr>
      </a:lvl1pPr>
      <a:lvl2pPr marL="742950" indent="-285750" algn="l" rtl="0" eaLnBrk="0" fontAlgn="base" hangingPunct="0">
        <a:spcBef>
          <a:spcPct val="20000"/>
        </a:spcBef>
        <a:spcAft>
          <a:spcPct val="0"/>
        </a:spcAft>
        <a:buClr>
          <a:srgbClr val="99CC00"/>
        </a:buClr>
        <a:buChar char="•"/>
        <a:defRPr sz="2000">
          <a:solidFill>
            <a:schemeClr val="tx1"/>
          </a:solidFill>
          <a:latin typeface="+mn-lt"/>
        </a:defRPr>
      </a:lvl2pPr>
      <a:lvl3pPr marL="1143000" indent="-228600" algn="l" rtl="0" eaLnBrk="0" fontAlgn="base" hangingPunct="0">
        <a:spcBef>
          <a:spcPct val="20000"/>
        </a:spcBef>
        <a:spcAft>
          <a:spcPct val="0"/>
        </a:spcAft>
        <a:buClr>
          <a:srgbClr val="99CC00"/>
        </a:buClr>
        <a:buChar char="•"/>
        <a:defRPr sz="1500">
          <a:solidFill>
            <a:schemeClr val="tx1"/>
          </a:solidFill>
          <a:latin typeface="+mn-lt"/>
        </a:defRPr>
      </a:lvl3pPr>
      <a:lvl4pPr marL="1600200" indent="-228600" algn="l" rtl="0" eaLnBrk="0" fontAlgn="base" hangingPunct="0">
        <a:spcBef>
          <a:spcPct val="20000"/>
        </a:spcBef>
        <a:spcAft>
          <a:spcPct val="0"/>
        </a:spcAft>
        <a:buClr>
          <a:srgbClr val="99CC00"/>
        </a:buClr>
        <a:buChar char="•"/>
        <a:defRPr sz="1300">
          <a:solidFill>
            <a:schemeClr val="tx1"/>
          </a:solidFill>
          <a:latin typeface="+mn-lt"/>
        </a:defRPr>
      </a:lvl4pPr>
      <a:lvl5pPr marL="2057400" indent="-228600" algn="l" rtl="0" eaLnBrk="0" fontAlgn="base" hangingPunct="0">
        <a:spcBef>
          <a:spcPct val="20000"/>
        </a:spcBef>
        <a:spcAft>
          <a:spcPct val="0"/>
        </a:spcAft>
        <a:buClr>
          <a:srgbClr val="99CC00"/>
        </a:buClr>
        <a:buChar char="•"/>
        <a:defRPr sz="1000">
          <a:solidFill>
            <a:schemeClr val="tx1"/>
          </a:solidFill>
          <a:latin typeface="+mn-lt"/>
        </a:defRPr>
      </a:lvl5pPr>
      <a:lvl6pPr marL="2514600" indent="-228600" algn="l" rtl="0" fontAlgn="base">
        <a:spcBef>
          <a:spcPct val="20000"/>
        </a:spcBef>
        <a:spcAft>
          <a:spcPct val="0"/>
        </a:spcAft>
        <a:buClr>
          <a:srgbClr val="99CC00"/>
        </a:buClr>
        <a:buChar char="•"/>
        <a:defRPr sz="1000">
          <a:solidFill>
            <a:schemeClr val="tx1"/>
          </a:solidFill>
          <a:latin typeface="+mn-lt"/>
        </a:defRPr>
      </a:lvl6pPr>
      <a:lvl7pPr marL="2971800" indent="-228600" algn="l" rtl="0" fontAlgn="base">
        <a:spcBef>
          <a:spcPct val="20000"/>
        </a:spcBef>
        <a:spcAft>
          <a:spcPct val="0"/>
        </a:spcAft>
        <a:buClr>
          <a:srgbClr val="99CC00"/>
        </a:buClr>
        <a:buChar char="•"/>
        <a:defRPr sz="1000">
          <a:solidFill>
            <a:schemeClr val="tx1"/>
          </a:solidFill>
          <a:latin typeface="+mn-lt"/>
        </a:defRPr>
      </a:lvl7pPr>
      <a:lvl8pPr marL="3429000" indent="-228600" algn="l" rtl="0" fontAlgn="base">
        <a:spcBef>
          <a:spcPct val="20000"/>
        </a:spcBef>
        <a:spcAft>
          <a:spcPct val="0"/>
        </a:spcAft>
        <a:buClr>
          <a:srgbClr val="99CC00"/>
        </a:buClr>
        <a:buChar char="•"/>
        <a:defRPr sz="1000">
          <a:solidFill>
            <a:schemeClr val="tx1"/>
          </a:solidFill>
          <a:latin typeface="+mn-lt"/>
        </a:defRPr>
      </a:lvl8pPr>
      <a:lvl9pPr marL="3886200" indent="-228600" algn="l" rtl="0" fontAlgn="base">
        <a:spcBef>
          <a:spcPct val="20000"/>
        </a:spcBef>
        <a:spcAft>
          <a:spcPct val="0"/>
        </a:spcAft>
        <a:buClr>
          <a:srgbClr val="99CC00"/>
        </a:buClr>
        <a:buChar char="•"/>
        <a:defRPr sz="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Beth.Ferguson@dol.govt.nz"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dol.govt.nz/research/migration/index.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Grp="1" noChangeArrowheads="1"/>
          </p:cNvSpPr>
          <p:nvPr>
            <p:ph type="ctrTitle"/>
          </p:nvPr>
        </p:nvSpPr>
        <p:spPr>
          <a:xfrm>
            <a:off x="4092575" y="1841500"/>
            <a:ext cx="5051425" cy="1516063"/>
          </a:xfrm>
          <a:ln>
            <a:noFill/>
          </a:ln>
        </p:spPr>
        <p:txBody>
          <a:bodyPr/>
          <a:lstStyle/>
          <a:p>
            <a:pPr algn="l" eaLnBrk="1" hangingPunct="1"/>
            <a:r>
              <a:rPr lang="en-NZ" sz="2400" b="1" smtClean="0">
                <a:solidFill>
                  <a:schemeClr val="bg1"/>
                </a:solidFill>
              </a:rPr>
              <a:t>Developing a Monitoring and Evaluation Framework: Insight into internal stakeholder learnings</a:t>
            </a:r>
            <a:endParaRPr lang="en-US" sz="2400" b="1" smtClean="0">
              <a:solidFill>
                <a:schemeClr val="bg1"/>
              </a:solidFill>
            </a:endParaRPr>
          </a:p>
        </p:txBody>
      </p:sp>
      <p:sp>
        <p:nvSpPr>
          <p:cNvPr id="14338" name="Text Box 6"/>
          <p:cNvSpPr txBox="1">
            <a:spLocks noChangeArrowheads="1"/>
          </p:cNvSpPr>
          <p:nvPr/>
        </p:nvSpPr>
        <p:spPr bwMode="auto">
          <a:xfrm>
            <a:off x="4075113" y="3489325"/>
            <a:ext cx="4495800" cy="336550"/>
          </a:xfrm>
          <a:prstGeom prst="rect">
            <a:avLst/>
          </a:prstGeom>
          <a:noFill/>
          <a:ln w="9525">
            <a:noFill/>
            <a:miter lim="800000"/>
            <a:headEnd/>
            <a:tailEnd/>
          </a:ln>
        </p:spPr>
        <p:txBody>
          <a:bodyPr>
            <a:spAutoFit/>
          </a:bodyPr>
          <a:lstStyle/>
          <a:p>
            <a:pPr eaLnBrk="0" hangingPunct="0"/>
            <a:r>
              <a:rPr lang="en-NZ" sz="1600" b="1"/>
              <a:t>Beth Ferguson</a:t>
            </a:r>
          </a:p>
        </p:txBody>
      </p:sp>
      <p:sp>
        <p:nvSpPr>
          <p:cNvPr id="14339" name="Text Box 7"/>
          <p:cNvSpPr txBox="1">
            <a:spLocks noChangeArrowheads="1"/>
          </p:cNvSpPr>
          <p:nvPr/>
        </p:nvSpPr>
        <p:spPr bwMode="auto">
          <a:xfrm>
            <a:off x="4075113" y="1141413"/>
            <a:ext cx="3452812" cy="581025"/>
          </a:xfrm>
          <a:prstGeom prst="rect">
            <a:avLst/>
          </a:prstGeom>
          <a:noFill/>
          <a:ln w="9525">
            <a:noFill/>
            <a:miter lim="800000"/>
            <a:headEnd/>
            <a:tailEnd/>
          </a:ln>
        </p:spPr>
        <p:txBody>
          <a:bodyPr>
            <a:spAutoFit/>
          </a:bodyPr>
          <a:lstStyle/>
          <a:p>
            <a:pPr eaLnBrk="0" hangingPunct="0"/>
            <a:r>
              <a:rPr lang="en-GB" sz="1600" b="1"/>
              <a:t>AES Conference Sydney </a:t>
            </a:r>
          </a:p>
          <a:p>
            <a:pPr eaLnBrk="0" hangingPunct="0"/>
            <a:r>
              <a:rPr lang="en-GB" sz="1600" b="1"/>
              <a:t>2 September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body" idx="1"/>
          </p:nvPr>
        </p:nvSpPr>
        <p:spPr>
          <a:xfrm>
            <a:off x="303213" y="1493838"/>
            <a:ext cx="8658225" cy="4116387"/>
          </a:xfrm>
        </p:spPr>
        <p:txBody>
          <a:bodyPr/>
          <a:lstStyle/>
          <a:p>
            <a:pPr marL="495300" indent="-495300">
              <a:buFontTx/>
              <a:buNone/>
            </a:pPr>
            <a:r>
              <a:rPr lang="en-NZ" sz="2400" smtClean="0"/>
              <a:t>Assesses alignment with Good Practice Principles:</a:t>
            </a:r>
          </a:p>
          <a:p>
            <a:pPr marL="800100" lvl="1" indent="-342900"/>
            <a:r>
              <a:rPr lang="en-NZ" sz="2200" smtClean="0"/>
              <a:t>Infrastructure</a:t>
            </a:r>
          </a:p>
          <a:p>
            <a:pPr marL="800100" lvl="1" indent="-342900"/>
            <a:r>
              <a:rPr lang="en-NZ" sz="2200" smtClean="0"/>
              <a:t>Targeting </a:t>
            </a:r>
          </a:p>
          <a:p>
            <a:pPr marL="800100" lvl="1" indent="-342900"/>
            <a:r>
              <a:rPr lang="en-NZ" sz="2200" smtClean="0"/>
              <a:t>Migrant Involvement</a:t>
            </a:r>
          </a:p>
          <a:p>
            <a:pPr marL="800100" lvl="1" indent="-342900"/>
            <a:r>
              <a:rPr lang="en-NZ" sz="2200" smtClean="0"/>
              <a:t>Integration of services</a:t>
            </a:r>
          </a:p>
          <a:p>
            <a:pPr marL="800100" lvl="1" indent="-342900"/>
            <a:r>
              <a:rPr lang="en-NZ" sz="2200" smtClean="0"/>
              <a:t>Service Delivery</a:t>
            </a:r>
          </a:p>
          <a:p>
            <a:pPr marL="495300" indent="-495300">
              <a:spcBef>
                <a:spcPct val="35000"/>
              </a:spcBef>
              <a:buFontTx/>
              <a:buNone/>
            </a:pPr>
            <a:r>
              <a:rPr lang="en-NZ" sz="2400" smtClean="0"/>
              <a:t>Across 3 levels:</a:t>
            </a:r>
          </a:p>
          <a:p>
            <a:pPr marL="800100" lvl="1" indent="-342900"/>
            <a:r>
              <a:rPr lang="en-NZ" sz="2200" smtClean="0"/>
              <a:t>Preferred practice</a:t>
            </a:r>
          </a:p>
          <a:p>
            <a:pPr marL="800100" lvl="1" indent="-342900"/>
            <a:r>
              <a:rPr lang="en-NZ" sz="2200" smtClean="0"/>
              <a:t>Good practice </a:t>
            </a:r>
          </a:p>
          <a:p>
            <a:pPr marL="800100" lvl="1" indent="-342900"/>
            <a:r>
              <a:rPr lang="en-NZ" sz="2200" smtClean="0"/>
              <a:t>Acceptable practice</a:t>
            </a:r>
          </a:p>
          <a:p>
            <a:pPr marL="800100" lvl="1" indent="-342900"/>
            <a:endParaRPr lang="en-NZ" sz="2200" smtClean="0"/>
          </a:p>
          <a:p>
            <a:pPr marL="495300" indent="-495300"/>
            <a:endParaRPr lang="en-GB" sz="2600" smtClean="0"/>
          </a:p>
        </p:txBody>
      </p:sp>
      <p:sp>
        <p:nvSpPr>
          <p:cNvPr id="32770" name="Rectangle 3"/>
          <p:cNvSpPr>
            <a:spLocks noGrp="1" noChangeArrowheads="1"/>
          </p:cNvSpPr>
          <p:nvPr>
            <p:ph type="title"/>
          </p:nvPr>
        </p:nvSpPr>
        <p:spPr>
          <a:xfrm>
            <a:off x="293688" y="258763"/>
            <a:ext cx="8069262" cy="919162"/>
          </a:xfrm>
        </p:spPr>
        <p:txBody>
          <a:bodyPr/>
          <a:lstStyle/>
          <a:p>
            <a:r>
              <a:rPr lang="en-NZ" smtClean="0"/>
              <a:t>Good Practice Matrix cont…</a:t>
            </a:r>
            <a:endParaRPr lang="en-GB"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293688" y="242888"/>
            <a:ext cx="8069262" cy="919162"/>
          </a:xfrm>
        </p:spPr>
        <p:txBody>
          <a:bodyPr/>
          <a:lstStyle/>
          <a:p>
            <a:r>
              <a:rPr lang="en-NZ" smtClean="0"/>
              <a:t>Service logics</a:t>
            </a:r>
            <a:endParaRPr lang="en-GB" smtClean="0"/>
          </a:p>
        </p:txBody>
      </p:sp>
      <p:sp>
        <p:nvSpPr>
          <p:cNvPr id="34818" name="Rectangle 3"/>
          <p:cNvSpPr>
            <a:spLocks noGrp="1" noChangeArrowheads="1"/>
          </p:cNvSpPr>
          <p:nvPr>
            <p:ph type="body" idx="1"/>
          </p:nvPr>
        </p:nvSpPr>
        <p:spPr>
          <a:xfrm>
            <a:off x="288925" y="1644650"/>
            <a:ext cx="8520113" cy="4116388"/>
          </a:xfrm>
        </p:spPr>
        <p:txBody>
          <a:bodyPr/>
          <a:lstStyle/>
          <a:p>
            <a:pPr>
              <a:spcBef>
                <a:spcPct val="30000"/>
              </a:spcBef>
              <a:spcAft>
                <a:spcPct val="30000"/>
              </a:spcAft>
            </a:pPr>
            <a:r>
              <a:rPr lang="en-GB" sz="2500" smtClean="0"/>
              <a:t>Used as a way to visually and logically clarify the links between inputs, activities, outputs and outcomes of the contracted settlement services. </a:t>
            </a:r>
          </a:p>
          <a:p>
            <a:pPr>
              <a:spcBef>
                <a:spcPct val="30000"/>
              </a:spcBef>
              <a:spcAft>
                <a:spcPct val="30000"/>
              </a:spcAft>
            </a:pPr>
            <a:r>
              <a:rPr lang="en-GB" sz="2500" smtClean="0"/>
              <a:t>Logics will be used as a tool when contracting new settlement services </a:t>
            </a:r>
          </a:p>
          <a:p>
            <a:pPr>
              <a:spcBef>
                <a:spcPct val="30000"/>
              </a:spcBef>
              <a:spcAft>
                <a:spcPct val="30000"/>
              </a:spcAft>
            </a:pPr>
            <a:r>
              <a:rPr lang="en-GB" sz="2500" smtClean="0"/>
              <a:t>Tool for services to map progress towards Key Performance Measures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277813" y="212725"/>
            <a:ext cx="8069262" cy="919163"/>
          </a:xfrm>
        </p:spPr>
        <p:txBody>
          <a:bodyPr/>
          <a:lstStyle/>
          <a:p>
            <a:r>
              <a:rPr lang="en-NZ" smtClean="0"/>
              <a:t>Provider Feedback</a:t>
            </a:r>
            <a:endParaRPr lang="en-GB" smtClean="0"/>
          </a:p>
        </p:txBody>
      </p:sp>
      <p:sp>
        <p:nvSpPr>
          <p:cNvPr id="36866" name="Rectangle 3"/>
          <p:cNvSpPr>
            <a:spLocks noGrp="1" noChangeArrowheads="1"/>
          </p:cNvSpPr>
          <p:nvPr>
            <p:ph type="body" idx="1"/>
          </p:nvPr>
        </p:nvSpPr>
        <p:spPr>
          <a:xfrm>
            <a:off x="274638" y="1630363"/>
            <a:ext cx="8505825" cy="4116387"/>
          </a:xfrm>
        </p:spPr>
        <p:txBody>
          <a:bodyPr/>
          <a:lstStyle/>
          <a:p>
            <a:pPr>
              <a:spcBef>
                <a:spcPct val="30000"/>
              </a:spcBef>
              <a:spcAft>
                <a:spcPct val="30000"/>
              </a:spcAft>
            </a:pPr>
            <a:r>
              <a:rPr lang="en-GB" sz="2500" smtClean="0"/>
              <a:t>A tool for contracted settlement service providers to reflect on the work of their service and the delivery of the service against the contract. </a:t>
            </a:r>
          </a:p>
          <a:p>
            <a:pPr>
              <a:spcBef>
                <a:spcPct val="30000"/>
              </a:spcBef>
              <a:spcAft>
                <a:spcPct val="30000"/>
              </a:spcAft>
            </a:pPr>
            <a:r>
              <a:rPr lang="en-GB" sz="2500" smtClean="0"/>
              <a:t>Service providers report on:</a:t>
            </a:r>
          </a:p>
          <a:p>
            <a:pPr lvl="1">
              <a:spcBef>
                <a:spcPct val="30000"/>
              </a:spcBef>
              <a:spcAft>
                <a:spcPct val="30000"/>
              </a:spcAft>
            </a:pPr>
            <a:r>
              <a:rPr lang="en-GB" sz="2400" smtClean="0"/>
              <a:t>what is working well for their service </a:t>
            </a:r>
          </a:p>
          <a:p>
            <a:pPr lvl="1">
              <a:spcBef>
                <a:spcPct val="30000"/>
              </a:spcBef>
              <a:spcAft>
                <a:spcPct val="30000"/>
              </a:spcAft>
            </a:pPr>
            <a:r>
              <a:rPr lang="en-GB" sz="2400" smtClean="0"/>
              <a:t>What is not working well</a:t>
            </a:r>
          </a:p>
          <a:p>
            <a:pPr lvl="1">
              <a:spcBef>
                <a:spcPct val="30000"/>
              </a:spcBef>
              <a:spcAft>
                <a:spcPct val="30000"/>
              </a:spcAft>
            </a:pPr>
            <a:r>
              <a:rPr lang="en-GB" sz="2400" smtClean="0"/>
              <a:t>Improvements that need to be made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261938" y="288925"/>
            <a:ext cx="8069262" cy="919163"/>
          </a:xfrm>
        </p:spPr>
        <p:txBody>
          <a:bodyPr/>
          <a:lstStyle/>
          <a:p>
            <a:r>
              <a:rPr lang="en-NZ" smtClean="0"/>
              <a:t>Surveys</a:t>
            </a:r>
            <a:endParaRPr lang="en-GB" smtClean="0"/>
          </a:p>
        </p:txBody>
      </p:sp>
      <p:sp>
        <p:nvSpPr>
          <p:cNvPr id="38914" name="Rectangle 3"/>
          <p:cNvSpPr>
            <a:spLocks noGrp="1" noChangeArrowheads="1"/>
          </p:cNvSpPr>
          <p:nvPr>
            <p:ph type="body" idx="1"/>
          </p:nvPr>
        </p:nvSpPr>
        <p:spPr>
          <a:xfrm>
            <a:off x="176213" y="1485900"/>
            <a:ext cx="8520112" cy="4116388"/>
          </a:xfrm>
        </p:spPr>
        <p:txBody>
          <a:bodyPr/>
          <a:lstStyle/>
          <a:p>
            <a:pPr marL="571500" indent="-571500">
              <a:spcBef>
                <a:spcPct val="35000"/>
              </a:spcBef>
              <a:buFontTx/>
              <a:buNone/>
            </a:pPr>
            <a:endParaRPr lang="en-GB" sz="800" smtClean="0"/>
          </a:p>
          <a:p>
            <a:pPr marL="571500" indent="-571500">
              <a:spcBef>
                <a:spcPct val="50000"/>
              </a:spcBef>
              <a:buClr>
                <a:schemeClr val="tx1"/>
              </a:buClr>
              <a:buFontTx/>
              <a:buNone/>
            </a:pPr>
            <a:r>
              <a:rPr lang="en-NZ" sz="2000" b="1" smtClean="0"/>
              <a:t>Client Feedback Survey</a:t>
            </a:r>
          </a:p>
          <a:p>
            <a:pPr marL="838200" lvl="1" indent="-381000">
              <a:spcBef>
                <a:spcPct val="35000"/>
              </a:spcBef>
            </a:pPr>
            <a:r>
              <a:rPr lang="en-NZ" sz="2400" smtClean="0"/>
              <a:t>Designed to monitor trends and client outcomes</a:t>
            </a:r>
          </a:p>
          <a:p>
            <a:pPr marL="838200" lvl="1" indent="-381000">
              <a:spcBef>
                <a:spcPct val="35000"/>
              </a:spcBef>
            </a:pPr>
            <a:r>
              <a:rPr lang="en-NZ" sz="2400" smtClean="0"/>
              <a:t>Based on the Common Measurement Tool (CMT)</a:t>
            </a:r>
          </a:p>
          <a:p>
            <a:pPr marL="838200" lvl="1" indent="-381000">
              <a:spcBef>
                <a:spcPct val="35000"/>
              </a:spcBef>
            </a:pPr>
            <a:r>
              <a:rPr lang="en-NZ" sz="2400" smtClean="0"/>
              <a:t>Translated into 8 languages </a:t>
            </a:r>
          </a:p>
          <a:p>
            <a:pPr marL="838200" lvl="1" indent="-381000">
              <a:spcBef>
                <a:spcPct val="0"/>
              </a:spcBef>
              <a:buFontTx/>
              <a:buNone/>
            </a:pPr>
            <a:r>
              <a:rPr lang="en-NZ" sz="2400" smtClean="0"/>
              <a:t>	</a:t>
            </a:r>
            <a:r>
              <a:rPr lang="en-NZ" smtClean="0"/>
              <a:t>(Chinese, Korean, Spanish, Russian, Hindi, Tagalog, Japanese, Arabic)</a:t>
            </a:r>
          </a:p>
          <a:p>
            <a:pPr marL="571500" indent="-571500">
              <a:buFontTx/>
              <a:buNone/>
            </a:pPr>
            <a:endParaRPr lang="en-GB" sz="2000" smtClean="0"/>
          </a:p>
          <a:p>
            <a:pPr marL="571500" indent="-571500"/>
            <a:endParaRPr lang="en-GB" sz="2400" smtClean="0"/>
          </a:p>
          <a:p>
            <a:pPr marL="571500" indent="-571500"/>
            <a:endParaRPr lang="en-NZ" sz="2400" smtClean="0"/>
          </a:p>
          <a:p>
            <a:pPr marL="838200" lvl="1" indent="-381000"/>
            <a:endParaRPr lang="en-NZ" smtClean="0"/>
          </a:p>
          <a:p>
            <a:pPr marL="838200" lvl="1" indent="-381000"/>
            <a:endParaRPr lang="en-NZ" smtClean="0"/>
          </a:p>
          <a:p>
            <a:pPr marL="838200" lvl="1" indent="-381000">
              <a:buFontTx/>
              <a:buNone/>
            </a:pPr>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203200" y="258763"/>
            <a:ext cx="8069263" cy="919162"/>
          </a:xfrm>
        </p:spPr>
        <p:txBody>
          <a:bodyPr/>
          <a:lstStyle/>
          <a:p>
            <a:r>
              <a:rPr lang="en-NZ" smtClean="0"/>
              <a:t>Surveys</a:t>
            </a:r>
            <a:endParaRPr lang="en-GB" smtClean="0"/>
          </a:p>
        </p:txBody>
      </p:sp>
      <p:sp>
        <p:nvSpPr>
          <p:cNvPr id="40962" name="Rectangle 3"/>
          <p:cNvSpPr>
            <a:spLocks noGrp="1" noChangeArrowheads="1"/>
          </p:cNvSpPr>
          <p:nvPr>
            <p:ph type="body" idx="1"/>
          </p:nvPr>
        </p:nvSpPr>
        <p:spPr>
          <a:xfrm>
            <a:off x="244475" y="1614488"/>
            <a:ext cx="8580438" cy="4116387"/>
          </a:xfrm>
        </p:spPr>
        <p:txBody>
          <a:bodyPr/>
          <a:lstStyle/>
          <a:p>
            <a:pPr marL="571500" indent="-571500">
              <a:spcBef>
                <a:spcPct val="35000"/>
              </a:spcBef>
              <a:buClr>
                <a:schemeClr val="tx1"/>
              </a:buClr>
              <a:buFontTx/>
              <a:buNone/>
            </a:pPr>
            <a:r>
              <a:rPr lang="en-NZ" sz="2000" b="1" smtClean="0"/>
              <a:t>Local Settlement Network (LSN) Survey</a:t>
            </a:r>
          </a:p>
          <a:p>
            <a:pPr marL="838200" lvl="1" indent="-381000">
              <a:spcBef>
                <a:spcPct val="35000"/>
              </a:spcBef>
            </a:pPr>
            <a:r>
              <a:rPr lang="en-NZ" sz="2500" smtClean="0"/>
              <a:t>For use by Settlement Support New Zealand (SSNZ) initiatives throughout the country</a:t>
            </a:r>
          </a:p>
          <a:p>
            <a:pPr marL="838200" lvl="1" indent="-381000">
              <a:spcBef>
                <a:spcPct val="35000"/>
              </a:spcBef>
              <a:buFontTx/>
              <a:buNone/>
            </a:pPr>
            <a:endParaRPr lang="en-NZ" sz="1200" smtClean="0"/>
          </a:p>
          <a:p>
            <a:pPr marL="838200" lvl="1" indent="-381000">
              <a:spcBef>
                <a:spcPct val="35000"/>
              </a:spcBef>
            </a:pPr>
            <a:r>
              <a:rPr lang="en-NZ" sz="2500" smtClean="0"/>
              <a:t>Designed to assess how well SSNZ initiatives are working with local agencies to increase their responsiveness to the needs of newcomers</a:t>
            </a:r>
          </a:p>
          <a:p>
            <a:pPr marL="571500" indent="-571500"/>
            <a:endParaRPr lang="en-GB" sz="25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309563" y="244475"/>
            <a:ext cx="8069262" cy="919163"/>
          </a:xfrm>
        </p:spPr>
        <p:txBody>
          <a:bodyPr/>
          <a:lstStyle/>
          <a:p>
            <a:r>
              <a:rPr lang="en-NZ" smtClean="0"/>
              <a:t>Reports</a:t>
            </a:r>
            <a:endParaRPr lang="en-GB" smtClean="0"/>
          </a:p>
        </p:txBody>
      </p:sp>
      <p:sp>
        <p:nvSpPr>
          <p:cNvPr id="43010" name="Rectangle 3"/>
          <p:cNvSpPr>
            <a:spLocks noGrp="1" noChangeArrowheads="1"/>
          </p:cNvSpPr>
          <p:nvPr>
            <p:ph type="body" idx="1"/>
          </p:nvPr>
        </p:nvSpPr>
        <p:spPr>
          <a:xfrm>
            <a:off x="288925" y="1538288"/>
            <a:ext cx="8062913" cy="4116387"/>
          </a:xfrm>
        </p:spPr>
        <p:txBody>
          <a:bodyPr/>
          <a:lstStyle/>
          <a:p>
            <a:pPr>
              <a:spcBef>
                <a:spcPct val="25000"/>
              </a:spcBef>
              <a:spcAft>
                <a:spcPct val="25000"/>
              </a:spcAft>
            </a:pPr>
            <a:r>
              <a:rPr lang="en-NZ" sz="2400" smtClean="0"/>
              <a:t>Reports have been developed to summarise information from the monitoring and evaluation tools and to provide overall benchmarks</a:t>
            </a:r>
          </a:p>
          <a:p>
            <a:pPr>
              <a:spcBef>
                <a:spcPct val="25000"/>
              </a:spcBef>
              <a:spcAft>
                <a:spcPct val="25000"/>
              </a:spcAft>
              <a:buFontTx/>
              <a:buNone/>
            </a:pPr>
            <a:r>
              <a:rPr lang="en-NZ" sz="2000" b="1" smtClean="0"/>
              <a:t>Mid-year reports:</a:t>
            </a:r>
          </a:p>
          <a:p>
            <a:pPr lvl="1">
              <a:spcBef>
                <a:spcPct val="25000"/>
              </a:spcBef>
              <a:spcAft>
                <a:spcPct val="25000"/>
              </a:spcAft>
            </a:pPr>
            <a:r>
              <a:rPr lang="en-NZ" sz="2400" smtClean="0"/>
              <a:t>Produced in February to update on progress</a:t>
            </a:r>
          </a:p>
          <a:p>
            <a:pPr>
              <a:spcBef>
                <a:spcPct val="25000"/>
              </a:spcBef>
              <a:spcAft>
                <a:spcPct val="25000"/>
              </a:spcAft>
              <a:buFontTx/>
              <a:buNone/>
            </a:pPr>
            <a:r>
              <a:rPr lang="en-NZ" sz="2000" b="1" smtClean="0"/>
              <a:t>Full-year reports:</a:t>
            </a:r>
          </a:p>
          <a:p>
            <a:pPr lvl="1">
              <a:spcBef>
                <a:spcPct val="25000"/>
              </a:spcBef>
              <a:spcAft>
                <a:spcPct val="25000"/>
              </a:spcAft>
            </a:pPr>
            <a:r>
              <a:rPr lang="en-NZ" sz="2400" smtClean="0"/>
              <a:t>Comprehensive report produced in August</a:t>
            </a:r>
          </a:p>
          <a:p>
            <a:pPr lvl="1"/>
            <a:r>
              <a:rPr lang="en-NZ" sz="2400" smtClean="0"/>
              <a:t>Include all monitoring and evaluation tools</a:t>
            </a:r>
          </a:p>
          <a:p>
            <a:pPr lvl="1">
              <a:buFontTx/>
              <a:buNone/>
            </a:pPr>
            <a:endParaRPr lang="en-NZ" sz="2400" smtClean="0"/>
          </a:p>
          <a:p>
            <a:pPr lvl="1">
              <a:buFontTx/>
              <a:buNone/>
            </a:pPr>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354013" y="274638"/>
            <a:ext cx="8069262" cy="919162"/>
          </a:xfrm>
        </p:spPr>
        <p:txBody>
          <a:bodyPr/>
          <a:lstStyle/>
          <a:p>
            <a:r>
              <a:rPr lang="en-NZ" smtClean="0"/>
              <a:t>Implementation</a:t>
            </a:r>
            <a:endParaRPr lang="en-GB" smtClean="0"/>
          </a:p>
        </p:txBody>
      </p:sp>
      <p:sp>
        <p:nvSpPr>
          <p:cNvPr id="45058" name="Rectangle 3"/>
          <p:cNvSpPr>
            <a:spLocks noGrp="1" noChangeArrowheads="1"/>
          </p:cNvSpPr>
          <p:nvPr>
            <p:ph type="body" idx="1"/>
          </p:nvPr>
        </p:nvSpPr>
        <p:spPr>
          <a:xfrm>
            <a:off x="301625" y="1652588"/>
            <a:ext cx="8548688" cy="3924300"/>
          </a:xfrm>
        </p:spPr>
        <p:txBody>
          <a:bodyPr/>
          <a:lstStyle/>
          <a:p>
            <a:pPr>
              <a:spcBef>
                <a:spcPct val="30000"/>
              </a:spcBef>
              <a:spcAft>
                <a:spcPct val="30000"/>
              </a:spcAft>
            </a:pPr>
            <a:r>
              <a:rPr lang="en-NZ" sz="2500" smtClean="0"/>
              <a:t>Trialled with 9 settlement service providers in   May 2010</a:t>
            </a:r>
          </a:p>
          <a:p>
            <a:pPr>
              <a:spcBef>
                <a:spcPct val="30000"/>
              </a:spcBef>
              <a:spcAft>
                <a:spcPct val="30000"/>
              </a:spcAft>
            </a:pPr>
            <a:r>
              <a:rPr lang="en-NZ" sz="2500" smtClean="0"/>
              <a:t>Some additions and refinements were made as a result of the trial</a:t>
            </a:r>
            <a:endParaRPr lang="en-NZ" sz="1500" smtClean="0"/>
          </a:p>
          <a:p>
            <a:pPr>
              <a:spcBef>
                <a:spcPct val="30000"/>
              </a:spcBef>
              <a:spcAft>
                <a:spcPct val="30000"/>
              </a:spcAft>
            </a:pPr>
            <a:r>
              <a:rPr lang="en-NZ" sz="2500" smtClean="0"/>
              <a:t>Implemented November 2010 with 27 settlement services</a:t>
            </a:r>
          </a:p>
          <a:p>
            <a:pPr>
              <a:spcBef>
                <a:spcPct val="30000"/>
              </a:spcBef>
              <a:spcAft>
                <a:spcPct val="30000"/>
              </a:spcAft>
              <a:buFontTx/>
              <a:buNone/>
            </a:pPr>
            <a:endParaRPr lang="en-NZ" sz="2500" smtClean="0"/>
          </a:p>
          <a:p>
            <a:endParaRPr lang="en-NZ" smtClean="0"/>
          </a:p>
          <a:p>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339725" y="196850"/>
            <a:ext cx="8069263" cy="919163"/>
          </a:xfrm>
        </p:spPr>
        <p:txBody>
          <a:bodyPr/>
          <a:lstStyle/>
          <a:p>
            <a:r>
              <a:rPr lang="en-NZ" smtClean="0"/>
              <a:t>Stakeholder experiences: Researchers/Evaluators</a:t>
            </a:r>
            <a:endParaRPr lang="en-GB" smtClean="0"/>
          </a:p>
        </p:txBody>
      </p:sp>
      <p:sp>
        <p:nvSpPr>
          <p:cNvPr id="47106" name="Rectangle 3"/>
          <p:cNvSpPr>
            <a:spLocks noGrp="1" noChangeArrowheads="1"/>
          </p:cNvSpPr>
          <p:nvPr>
            <p:ph type="body" idx="1"/>
          </p:nvPr>
        </p:nvSpPr>
        <p:spPr>
          <a:xfrm>
            <a:off x="304800" y="1600200"/>
            <a:ext cx="8648700" cy="4116388"/>
          </a:xfrm>
        </p:spPr>
        <p:txBody>
          <a:bodyPr/>
          <a:lstStyle/>
          <a:p>
            <a:pPr>
              <a:spcBef>
                <a:spcPct val="25000"/>
              </a:spcBef>
              <a:spcAft>
                <a:spcPct val="25000"/>
              </a:spcAft>
            </a:pPr>
            <a:r>
              <a:rPr lang="en-NZ" sz="2500" smtClean="0"/>
              <a:t>Challenging process </a:t>
            </a:r>
          </a:p>
          <a:p>
            <a:pPr>
              <a:spcBef>
                <a:spcPct val="25000"/>
              </a:spcBef>
              <a:spcAft>
                <a:spcPct val="25000"/>
              </a:spcAft>
            </a:pPr>
            <a:r>
              <a:rPr lang="en-NZ" sz="2500" smtClean="0"/>
              <a:t>Valuable to up-skill/train others to use the tools in a consistent way</a:t>
            </a:r>
          </a:p>
          <a:p>
            <a:pPr>
              <a:spcBef>
                <a:spcPct val="25000"/>
              </a:spcBef>
              <a:spcAft>
                <a:spcPct val="25000"/>
              </a:spcAft>
            </a:pPr>
            <a:r>
              <a:rPr lang="en-NZ" sz="2500" smtClean="0"/>
              <a:t>Utilising surveys as an educative tool has been useful – has provided an opportunity to inform clients about the purpose of the service.</a:t>
            </a:r>
          </a:p>
          <a:p>
            <a:pPr>
              <a:spcBef>
                <a:spcPct val="25000"/>
              </a:spcBef>
              <a:spcAft>
                <a:spcPct val="25000"/>
              </a:spcAft>
            </a:pPr>
            <a:endParaRPr lang="en-NZ" sz="2500" smtClean="0"/>
          </a:p>
          <a:p>
            <a:endParaRPr lang="en-NZ" sz="2800" smtClean="0"/>
          </a:p>
          <a:p>
            <a:pPr>
              <a:buFontTx/>
              <a:buNone/>
            </a:pPr>
            <a:endParaRPr lang="en-GB" sz="2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231775" y="198438"/>
            <a:ext cx="8069263" cy="919162"/>
          </a:xfrm>
        </p:spPr>
        <p:txBody>
          <a:bodyPr/>
          <a:lstStyle/>
          <a:p>
            <a:r>
              <a:rPr lang="en-NZ" smtClean="0"/>
              <a:t>Stakeholder experiences: </a:t>
            </a:r>
            <a:br>
              <a:rPr lang="en-NZ" smtClean="0"/>
            </a:br>
            <a:r>
              <a:rPr lang="en-NZ" smtClean="0"/>
              <a:t>Settlement Purchasing team</a:t>
            </a:r>
            <a:endParaRPr lang="en-GB" smtClean="0"/>
          </a:p>
        </p:txBody>
      </p:sp>
      <p:sp>
        <p:nvSpPr>
          <p:cNvPr id="49154" name="Rectangle 3"/>
          <p:cNvSpPr>
            <a:spLocks noGrp="1" noChangeArrowheads="1"/>
          </p:cNvSpPr>
          <p:nvPr>
            <p:ph type="body" idx="1"/>
          </p:nvPr>
        </p:nvSpPr>
        <p:spPr>
          <a:xfrm>
            <a:off x="244475" y="1712913"/>
            <a:ext cx="8489950" cy="4116387"/>
          </a:xfrm>
        </p:spPr>
        <p:txBody>
          <a:bodyPr/>
          <a:lstStyle/>
          <a:p>
            <a:pPr>
              <a:spcBef>
                <a:spcPct val="35000"/>
              </a:spcBef>
              <a:spcAft>
                <a:spcPct val="35000"/>
              </a:spcAft>
            </a:pPr>
            <a:r>
              <a:rPr lang="en-NZ" sz="2500" smtClean="0"/>
              <a:t>Practicalities translating a framework developed using the literature into an operational tool</a:t>
            </a:r>
          </a:p>
          <a:p>
            <a:pPr>
              <a:spcBef>
                <a:spcPct val="35000"/>
              </a:spcBef>
              <a:spcAft>
                <a:spcPct val="35000"/>
              </a:spcAft>
            </a:pPr>
            <a:r>
              <a:rPr lang="en-NZ" sz="2500" smtClean="0"/>
              <a:t>Need for ongoing support from the developers of the Framework</a:t>
            </a:r>
          </a:p>
          <a:p>
            <a:pPr>
              <a:spcBef>
                <a:spcPct val="35000"/>
              </a:spcBef>
              <a:spcAft>
                <a:spcPct val="35000"/>
              </a:spcAft>
            </a:pPr>
            <a:r>
              <a:rPr lang="en-NZ" sz="2500" smtClean="0"/>
              <a:t>need for ongoing funding to support the framework</a:t>
            </a:r>
            <a:r>
              <a:rPr lang="en-GB" sz="250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323850" y="198438"/>
            <a:ext cx="8820150" cy="919162"/>
          </a:xfrm>
        </p:spPr>
        <p:txBody>
          <a:bodyPr/>
          <a:lstStyle/>
          <a:p>
            <a:r>
              <a:rPr lang="en-NZ" smtClean="0"/>
              <a:t>Stakeholder experiences: </a:t>
            </a:r>
            <a:br>
              <a:rPr lang="en-NZ" smtClean="0"/>
            </a:br>
            <a:r>
              <a:rPr lang="en-NZ" smtClean="0"/>
              <a:t>Settlement service providers</a:t>
            </a:r>
            <a:endParaRPr lang="en-GB" smtClean="0"/>
          </a:p>
        </p:txBody>
      </p:sp>
      <p:sp>
        <p:nvSpPr>
          <p:cNvPr id="51202" name="Rectangle 3"/>
          <p:cNvSpPr>
            <a:spLocks noGrp="1" noChangeArrowheads="1"/>
          </p:cNvSpPr>
          <p:nvPr>
            <p:ph type="body" idx="1"/>
          </p:nvPr>
        </p:nvSpPr>
        <p:spPr>
          <a:xfrm>
            <a:off x="228600" y="1630363"/>
            <a:ext cx="8596313" cy="4116387"/>
          </a:xfrm>
        </p:spPr>
        <p:txBody>
          <a:bodyPr/>
          <a:lstStyle/>
          <a:p>
            <a:pPr>
              <a:lnSpc>
                <a:spcPct val="90000"/>
              </a:lnSpc>
              <a:spcBef>
                <a:spcPct val="30000"/>
              </a:spcBef>
              <a:spcAft>
                <a:spcPct val="30000"/>
              </a:spcAft>
            </a:pPr>
            <a:r>
              <a:rPr lang="en-NZ" sz="2500" smtClean="0"/>
              <a:t>Feedback predominantly positive</a:t>
            </a:r>
          </a:p>
          <a:p>
            <a:pPr>
              <a:lnSpc>
                <a:spcPct val="90000"/>
              </a:lnSpc>
              <a:spcBef>
                <a:spcPct val="30000"/>
              </a:spcBef>
              <a:spcAft>
                <a:spcPct val="30000"/>
              </a:spcAft>
            </a:pPr>
            <a:r>
              <a:rPr lang="en-NZ" sz="2500" smtClean="0"/>
              <a:t>Appreciative of transparency </a:t>
            </a:r>
          </a:p>
          <a:p>
            <a:pPr>
              <a:lnSpc>
                <a:spcPct val="90000"/>
              </a:lnSpc>
              <a:spcBef>
                <a:spcPct val="30000"/>
              </a:spcBef>
              <a:spcAft>
                <a:spcPct val="30000"/>
              </a:spcAft>
            </a:pPr>
            <a:r>
              <a:rPr lang="en-NZ" sz="2500" smtClean="0"/>
              <a:t>Keen to know how they can improve</a:t>
            </a:r>
          </a:p>
          <a:p>
            <a:pPr>
              <a:lnSpc>
                <a:spcPct val="90000"/>
              </a:lnSpc>
              <a:spcBef>
                <a:spcPct val="30000"/>
              </a:spcBef>
              <a:spcAft>
                <a:spcPct val="30000"/>
              </a:spcAft>
            </a:pPr>
            <a:r>
              <a:rPr lang="en-NZ" sz="2500" smtClean="0"/>
              <a:t>Some questions about the implementation</a:t>
            </a:r>
          </a:p>
          <a:p>
            <a:pPr>
              <a:lnSpc>
                <a:spcPct val="90000"/>
              </a:lnSpc>
              <a:spcBef>
                <a:spcPct val="30000"/>
              </a:spcBef>
              <a:spcAft>
                <a:spcPct val="30000"/>
              </a:spcAft>
            </a:pPr>
            <a:r>
              <a:rPr lang="en-NZ" sz="2500" smtClean="0"/>
              <a:t>Some concerns about use of results</a:t>
            </a:r>
          </a:p>
          <a:p>
            <a:pPr>
              <a:lnSpc>
                <a:spcPct val="90000"/>
              </a:lnSpc>
              <a:spcBef>
                <a:spcPct val="30000"/>
              </a:spcBef>
              <a:spcAft>
                <a:spcPct val="30000"/>
              </a:spcAft>
            </a:pPr>
            <a:r>
              <a:rPr lang="en-NZ" sz="2500" smtClean="0"/>
              <a:t>Elements of the surveys in particular can be labour intensive</a:t>
            </a:r>
          </a:p>
          <a:p>
            <a:pPr>
              <a:lnSpc>
                <a:spcPct val="90000"/>
              </a:lnSpc>
              <a:spcBef>
                <a:spcPct val="30000"/>
              </a:spcBef>
              <a:spcAft>
                <a:spcPct val="30000"/>
              </a:spcAft>
              <a:buFontTx/>
              <a:buNone/>
            </a:pPr>
            <a:endParaRPr lang="en-GB" sz="25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269875" y="233363"/>
            <a:ext cx="8069263" cy="919162"/>
          </a:xfrm>
        </p:spPr>
        <p:txBody>
          <a:bodyPr/>
          <a:lstStyle/>
          <a:p>
            <a:r>
              <a:rPr lang="en-NZ" smtClean="0"/>
              <a:t>Outline</a:t>
            </a:r>
            <a:endParaRPr lang="en-GB" smtClean="0"/>
          </a:p>
        </p:txBody>
      </p:sp>
      <p:sp>
        <p:nvSpPr>
          <p:cNvPr id="16386" name="Rectangle 3"/>
          <p:cNvSpPr>
            <a:spLocks noGrp="1" noChangeArrowheads="1"/>
          </p:cNvSpPr>
          <p:nvPr>
            <p:ph type="body" idx="1"/>
          </p:nvPr>
        </p:nvSpPr>
        <p:spPr>
          <a:xfrm>
            <a:off x="390525" y="1771650"/>
            <a:ext cx="8062913" cy="4116388"/>
          </a:xfrm>
        </p:spPr>
        <p:txBody>
          <a:bodyPr/>
          <a:lstStyle/>
          <a:p>
            <a:pPr>
              <a:spcAft>
                <a:spcPct val="20000"/>
              </a:spcAft>
            </a:pPr>
            <a:r>
              <a:rPr lang="en-NZ" sz="2800" smtClean="0"/>
              <a:t>Background and context</a:t>
            </a:r>
          </a:p>
          <a:p>
            <a:pPr>
              <a:spcAft>
                <a:spcPct val="20000"/>
              </a:spcAft>
            </a:pPr>
            <a:r>
              <a:rPr lang="en-NZ" sz="2800" smtClean="0"/>
              <a:t>Monitoring and evaluation framework and tools </a:t>
            </a:r>
          </a:p>
          <a:p>
            <a:pPr>
              <a:spcAft>
                <a:spcPct val="20000"/>
              </a:spcAft>
            </a:pPr>
            <a:r>
              <a:rPr lang="en-NZ" sz="2800" smtClean="0"/>
              <a:t>Implementation of the framework</a:t>
            </a:r>
          </a:p>
          <a:p>
            <a:pPr>
              <a:spcAft>
                <a:spcPct val="20000"/>
              </a:spcAft>
            </a:pPr>
            <a:r>
              <a:rPr lang="en-NZ" sz="2800" smtClean="0"/>
              <a:t>Stakeholder experiences and learnings</a:t>
            </a:r>
          </a:p>
          <a:p>
            <a:pPr>
              <a:buFontTx/>
              <a:buNone/>
            </a:pPr>
            <a:endParaRPr lang="en-GB" sz="2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273050" y="244475"/>
            <a:ext cx="8069263" cy="919163"/>
          </a:xfrm>
        </p:spPr>
        <p:txBody>
          <a:bodyPr/>
          <a:lstStyle/>
          <a:p>
            <a:r>
              <a:rPr lang="en-NZ" smtClean="0"/>
              <a:t>Joint Learnings</a:t>
            </a:r>
            <a:endParaRPr lang="en-GB" smtClean="0"/>
          </a:p>
        </p:txBody>
      </p:sp>
      <p:sp>
        <p:nvSpPr>
          <p:cNvPr id="53250" name="Rectangle 3"/>
          <p:cNvSpPr>
            <a:spLocks noGrp="1" noChangeArrowheads="1"/>
          </p:cNvSpPr>
          <p:nvPr>
            <p:ph type="body" idx="1"/>
          </p:nvPr>
        </p:nvSpPr>
        <p:spPr>
          <a:xfrm>
            <a:off x="153988" y="1568450"/>
            <a:ext cx="8686800" cy="4116388"/>
          </a:xfrm>
        </p:spPr>
        <p:txBody>
          <a:bodyPr/>
          <a:lstStyle/>
          <a:p>
            <a:pPr>
              <a:spcBef>
                <a:spcPct val="25000"/>
              </a:spcBef>
              <a:spcAft>
                <a:spcPct val="25000"/>
              </a:spcAft>
            </a:pPr>
            <a:r>
              <a:rPr lang="en-NZ" sz="2500" smtClean="0"/>
              <a:t>Need a common understanding from the beginning about:</a:t>
            </a:r>
          </a:p>
          <a:p>
            <a:pPr lvl="1">
              <a:spcBef>
                <a:spcPct val="25000"/>
              </a:spcBef>
              <a:spcAft>
                <a:spcPct val="25000"/>
              </a:spcAft>
            </a:pPr>
            <a:r>
              <a:rPr lang="en-NZ" sz="2400" smtClean="0"/>
              <a:t>The problem and assumptions </a:t>
            </a:r>
          </a:p>
          <a:p>
            <a:pPr lvl="1">
              <a:spcBef>
                <a:spcPct val="25000"/>
              </a:spcBef>
              <a:spcAft>
                <a:spcPct val="25000"/>
              </a:spcAft>
            </a:pPr>
            <a:r>
              <a:rPr lang="en-NZ" sz="2400" smtClean="0"/>
              <a:t>What is to be achieved from the framework.</a:t>
            </a:r>
            <a:endParaRPr lang="en-NZ" sz="900" smtClean="0"/>
          </a:p>
          <a:p>
            <a:pPr>
              <a:spcBef>
                <a:spcPct val="40000"/>
              </a:spcBef>
              <a:spcAft>
                <a:spcPct val="25000"/>
              </a:spcAft>
            </a:pPr>
            <a:r>
              <a:rPr lang="en-NZ" sz="2500" smtClean="0"/>
              <a:t>Need consultation and involvement in the development of the Framework by all stakeholders</a:t>
            </a:r>
          </a:p>
          <a:p>
            <a:pPr>
              <a:spcBef>
                <a:spcPct val="25000"/>
              </a:spcBef>
              <a:spcAft>
                <a:spcPct val="25000"/>
              </a:spcAft>
            </a:pPr>
            <a:r>
              <a:rPr lang="en-NZ" sz="2400" smtClean="0"/>
              <a:t>Need to discuss and agree on the viability of different approaches</a:t>
            </a:r>
          </a:p>
          <a:p>
            <a:pPr>
              <a:spcBef>
                <a:spcPct val="40000"/>
              </a:spcBef>
              <a:spcAft>
                <a:spcPct val="25000"/>
              </a:spcAft>
            </a:pPr>
            <a:endParaRPr lang="en-NZ" sz="2500" smtClean="0"/>
          </a:p>
          <a:p>
            <a:endParaRPr lang="en-GB" sz="25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355600" y="244475"/>
            <a:ext cx="8069263" cy="919163"/>
          </a:xfrm>
        </p:spPr>
        <p:txBody>
          <a:bodyPr/>
          <a:lstStyle/>
          <a:p>
            <a:r>
              <a:rPr lang="en-NZ" smtClean="0"/>
              <a:t>Joint learnings</a:t>
            </a:r>
            <a:endParaRPr lang="en-GB" smtClean="0"/>
          </a:p>
        </p:txBody>
      </p:sp>
      <p:sp>
        <p:nvSpPr>
          <p:cNvPr id="55298" name="Rectangle 3"/>
          <p:cNvSpPr>
            <a:spLocks noGrp="1" noChangeArrowheads="1"/>
          </p:cNvSpPr>
          <p:nvPr>
            <p:ph type="body" idx="1"/>
          </p:nvPr>
        </p:nvSpPr>
        <p:spPr>
          <a:xfrm>
            <a:off x="244475" y="1614488"/>
            <a:ext cx="8580438" cy="4116387"/>
          </a:xfrm>
        </p:spPr>
        <p:txBody>
          <a:bodyPr/>
          <a:lstStyle/>
          <a:p>
            <a:pPr>
              <a:spcBef>
                <a:spcPct val="35000"/>
              </a:spcBef>
              <a:spcAft>
                <a:spcPct val="35000"/>
              </a:spcAft>
            </a:pPr>
            <a:r>
              <a:rPr lang="en-NZ" sz="2500" smtClean="0"/>
              <a:t>Engagement with service providers</a:t>
            </a:r>
          </a:p>
          <a:p>
            <a:pPr>
              <a:spcBef>
                <a:spcPct val="35000"/>
              </a:spcBef>
              <a:spcAft>
                <a:spcPct val="35000"/>
              </a:spcAft>
            </a:pPr>
            <a:r>
              <a:rPr lang="en-NZ" sz="2500" smtClean="0"/>
              <a:t>Trial and pilot tools</a:t>
            </a:r>
          </a:p>
          <a:p>
            <a:pPr>
              <a:spcBef>
                <a:spcPct val="35000"/>
              </a:spcBef>
              <a:spcAft>
                <a:spcPct val="35000"/>
              </a:spcAft>
            </a:pPr>
            <a:r>
              <a:rPr lang="en-NZ" sz="2500" smtClean="0"/>
              <a:t>Training and support to those using the tools</a:t>
            </a:r>
          </a:p>
          <a:p>
            <a:pPr>
              <a:spcBef>
                <a:spcPct val="35000"/>
              </a:spcBef>
              <a:spcAft>
                <a:spcPct val="35000"/>
              </a:spcAft>
            </a:pPr>
            <a:r>
              <a:rPr lang="en-NZ" sz="2500" smtClean="0"/>
              <a:t>Use a tried and tested survey (CMT)</a:t>
            </a:r>
          </a:p>
          <a:p>
            <a:pPr>
              <a:spcBef>
                <a:spcPct val="35000"/>
              </a:spcBef>
              <a:spcAft>
                <a:spcPct val="35000"/>
              </a:spcAft>
            </a:pPr>
            <a:r>
              <a:rPr lang="en-NZ" sz="2500" smtClean="0"/>
              <a:t>Translations – complex and time consuming</a:t>
            </a:r>
          </a:p>
          <a:p>
            <a:pPr>
              <a:spcBef>
                <a:spcPct val="25000"/>
              </a:spcBef>
              <a:spcAft>
                <a:spcPct val="25000"/>
              </a:spcAft>
              <a:buFontTx/>
              <a:buNone/>
            </a:pPr>
            <a:endParaRPr lang="en-GB" sz="25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212725" y="247650"/>
            <a:ext cx="8069263" cy="919163"/>
          </a:xfrm>
        </p:spPr>
        <p:txBody>
          <a:bodyPr/>
          <a:lstStyle/>
          <a:p>
            <a:r>
              <a:rPr lang="en-NZ" smtClean="0"/>
              <a:t>Conclusions</a:t>
            </a:r>
            <a:endParaRPr lang="en-GB" smtClean="0"/>
          </a:p>
        </p:txBody>
      </p:sp>
      <p:sp>
        <p:nvSpPr>
          <p:cNvPr id="57346" name="Rectangle 3"/>
          <p:cNvSpPr>
            <a:spLocks noGrp="1" noChangeArrowheads="1"/>
          </p:cNvSpPr>
          <p:nvPr>
            <p:ph type="body" idx="1"/>
          </p:nvPr>
        </p:nvSpPr>
        <p:spPr/>
        <p:txBody>
          <a:bodyPr/>
          <a:lstStyle/>
          <a:p>
            <a:endParaRPr lang="en-NZ" smtClean="0"/>
          </a:p>
          <a:p>
            <a:pPr>
              <a:buFontTx/>
              <a:buNone/>
            </a:pPr>
            <a:endParaRPr lang="en-GB" smtClean="0"/>
          </a:p>
        </p:txBody>
      </p:sp>
      <p:sp>
        <p:nvSpPr>
          <p:cNvPr id="57347" name="Rectangle 4"/>
          <p:cNvSpPr>
            <a:spLocks noChangeArrowheads="1"/>
          </p:cNvSpPr>
          <p:nvPr/>
        </p:nvSpPr>
        <p:spPr bwMode="auto">
          <a:xfrm>
            <a:off x="276225" y="1614488"/>
            <a:ext cx="8548688" cy="4116387"/>
          </a:xfrm>
          <a:prstGeom prst="rect">
            <a:avLst/>
          </a:prstGeom>
          <a:noFill/>
          <a:ln w="9525">
            <a:noFill/>
            <a:miter lim="800000"/>
            <a:headEnd/>
            <a:tailEnd/>
          </a:ln>
        </p:spPr>
        <p:txBody>
          <a:bodyPr lIns="0" tIns="0" rIns="0" bIns="0"/>
          <a:lstStyle/>
          <a:p>
            <a:pPr marL="342900" indent="-342900" eaLnBrk="0" hangingPunct="0">
              <a:spcBef>
                <a:spcPct val="20000"/>
              </a:spcBef>
              <a:spcAft>
                <a:spcPct val="20000"/>
              </a:spcAft>
              <a:buClr>
                <a:srgbClr val="99CC00"/>
              </a:buClr>
              <a:buFontTx/>
              <a:buChar char="•"/>
            </a:pPr>
            <a:r>
              <a:rPr lang="en-NZ" sz="2400">
                <a:solidFill>
                  <a:schemeClr val="tx1"/>
                </a:solidFill>
              </a:rPr>
              <a:t>The Department has successfully developed and implemented an ongoing monitoring and evaluation framework </a:t>
            </a:r>
          </a:p>
          <a:p>
            <a:pPr marL="342900" indent="-342900" eaLnBrk="0" hangingPunct="0">
              <a:spcBef>
                <a:spcPct val="20000"/>
              </a:spcBef>
              <a:spcAft>
                <a:spcPct val="20000"/>
              </a:spcAft>
              <a:buClr>
                <a:srgbClr val="99CC00"/>
              </a:buClr>
            </a:pPr>
            <a:r>
              <a:rPr lang="en-NZ" sz="2400" b="1" i="1">
                <a:solidFill>
                  <a:schemeClr val="tx1"/>
                </a:solidFill>
              </a:rPr>
              <a:t>However …..</a:t>
            </a:r>
          </a:p>
          <a:p>
            <a:pPr marL="342900" indent="-342900" eaLnBrk="0" hangingPunct="0">
              <a:spcBef>
                <a:spcPct val="20000"/>
              </a:spcBef>
              <a:spcAft>
                <a:spcPct val="20000"/>
              </a:spcAft>
              <a:buClr>
                <a:srgbClr val="99CC00"/>
              </a:buClr>
              <a:buFontTx/>
              <a:buChar char="•"/>
            </a:pPr>
            <a:r>
              <a:rPr lang="en-NZ" sz="2400">
                <a:solidFill>
                  <a:schemeClr val="tx1"/>
                </a:solidFill>
              </a:rPr>
              <a:t>Developing and implementing a monitoring and evaluation framework is complex:</a:t>
            </a:r>
          </a:p>
          <a:p>
            <a:pPr marL="742950" lvl="1" indent="-285750" eaLnBrk="0" hangingPunct="0">
              <a:spcBef>
                <a:spcPct val="20000"/>
              </a:spcBef>
              <a:buClr>
                <a:srgbClr val="99CC00"/>
              </a:buClr>
              <a:buFontTx/>
              <a:buChar char="•"/>
            </a:pPr>
            <a:r>
              <a:rPr lang="en-NZ" sz="2300">
                <a:solidFill>
                  <a:schemeClr val="tx1"/>
                </a:solidFill>
              </a:rPr>
              <a:t>Variety of stakeholders </a:t>
            </a:r>
          </a:p>
          <a:p>
            <a:pPr marL="742950" lvl="1" indent="-285750" eaLnBrk="0" hangingPunct="0">
              <a:spcBef>
                <a:spcPct val="20000"/>
              </a:spcBef>
              <a:buClr>
                <a:srgbClr val="99CC00"/>
              </a:buClr>
              <a:buFontTx/>
              <a:buChar char="•"/>
            </a:pPr>
            <a:r>
              <a:rPr lang="en-NZ" sz="2300">
                <a:solidFill>
                  <a:schemeClr val="tx1"/>
                </a:solidFill>
              </a:rPr>
              <a:t>Differing backgrounds </a:t>
            </a:r>
          </a:p>
          <a:p>
            <a:pPr marL="742950" lvl="1" indent="-285750" eaLnBrk="0" hangingPunct="0">
              <a:spcBef>
                <a:spcPct val="20000"/>
              </a:spcBef>
              <a:buClr>
                <a:srgbClr val="99CC00"/>
              </a:buClr>
              <a:buFontTx/>
              <a:buChar char="•"/>
            </a:pPr>
            <a:r>
              <a:rPr lang="en-NZ" sz="2300">
                <a:solidFill>
                  <a:schemeClr val="tx1"/>
                </a:solidFill>
              </a:rPr>
              <a:t>Differing understandings of evaluation and purpose</a:t>
            </a:r>
          </a:p>
          <a:p>
            <a:pPr marL="342900" indent="-342900" eaLnBrk="0" hangingPunct="0">
              <a:spcBef>
                <a:spcPct val="20000"/>
              </a:spcBef>
              <a:buClr>
                <a:srgbClr val="99CC00"/>
              </a:buClr>
              <a:buFontTx/>
              <a:buChar char="•"/>
            </a:pPr>
            <a:endParaRPr lang="en-GB" sz="230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269875" y="261938"/>
            <a:ext cx="8069263" cy="919162"/>
          </a:xfrm>
        </p:spPr>
        <p:txBody>
          <a:bodyPr/>
          <a:lstStyle/>
          <a:p>
            <a:r>
              <a:rPr lang="en-NZ" smtClean="0"/>
              <a:t>For more information….</a:t>
            </a:r>
            <a:endParaRPr lang="en-GB" smtClean="0"/>
          </a:p>
        </p:txBody>
      </p:sp>
      <p:sp>
        <p:nvSpPr>
          <p:cNvPr id="59394" name="Rectangle 3"/>
          <p:cNvSpPr>
            <a:spLocks noGrp="1" noChangeArrowheads="1"/>
          </p:cNvSpPr>
          <p:nvPr>
            <p:ph type="body" idx="1"/>
          </p:nvPr>
        </p:nvSpPr>
        <p:spPr>
          <a:xfrm>
            <a:off x="276225" y="1614488"/>
            <a:ext cx="8548688" cy="4116387"/>
          </a:xfrm>
        </p:spPr>
        <p:txBody>
          <a:bodyPr/>
          <a:lstStyle/>
          <a:p>
            <a:r>
              <a:rPr lang="en-NZ" sz="2400" smtClean="0"/>
              <a:t>Email:</a:t>
            </a:r>
          </a:p>
          <a:p>
            <a:pPr>
              <a:buFontTx/>
              <a:buNone/>
            </a:pPr>
            <a:r>
              <a:rPr lang="en-NZ" sz="2400" smtClean="0"/>
              <a:t>	</a:t>
            </a:r>
            <a:r>
              <a:rPr lang="en-NZ" sz="2400" smtClean="0">
                <a:hlinkClick r:id="rId3"/>
              </a:rPr>
              <a:t>Beth.Ferguson@dol.govt.nz</a:t>
            </a:r>
            <a:endParaRPr lang="en-NZ" sz="2400" smtClean="0"/>
          </a:p>
          <a:p>
            <a:pPr>
              <a:buFontTx/>
              <a:buNone/>
            </a:pPr>
            <a:endParaRPr lang="en-NZ" sz="2400" smtClean="0"/>
          </a:p>
          <a:p>
            <a:r>
              <a:rPr lang="en-NZ" sz="2400" smtClean="0"/>
              <a:t>Migration research website:</a:t>
            </a:r>
          </a:p>
          <a:p>
            <a:pPr>
              <a:buFontTx/>
              <a:buNone/>
            </a:pPr>
            <a:r>
              <a:rPr lang="en-GB" sz="2400" smtClean="0"/>
              <a:t>	</a:t>
            </a:r>
            <a:r>
              <a:rPr lang="en-GB" sz="2400" smtClean="0">
                <a:hlinkClick r:id="rId4"/>
              </a:rPr>
              <a:t>http://dol.govt.nz/research/migration/index.asp</a:t>
            </a:r>
            <a:r>
              <a:rPr lang="en-GB" sz="240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263525" y="288925"/>
            <a:ext cx="8069263" cy="919163"/>
          </a:xfrm>
        </p:spPr>
        <p:txBody>
          <a:bodyPr/>
          <a:lstStyle/>
          <a:p>
            <a:r>
              <a:rPr lang="en-NZ" smtClean="0"/>
              <a:t>Background</a:t>
            </a:r>
            <a:endParaRPr lang="en-GB" smtClean="0"/>
          </a:p>
        </p:txBody>
      </p:sp>
      <p:sp>
        <p:nvSpPr>
          <p:cNvPr id="18434" name="Rectangle 3"/>
          <p:cNvSpPr>
            <a:spLocks noGrp="1" noChangeArrowheads="1"/>
          </p:cNvSpPr>
          <p:nvPr>
            <p:ph type="body" idx="1"/>
          </p:nvPr>
        </p:nvSpPr>
        <p:spPr>
          <a:xfrm>
            <a:off x="228600" y="1614488"/>
            <a:ext cx="8612188" cy="4237037"/>
          </a:xfrm>
        </p:spPr>
        <p:txBody>
          <a:bodyPr/>
          <a:lstStyle/>
          <a:p>
            <a:pPr>
              <a:spcBef>
                <a:spcPct val="35000"/>
              </a:spcBef>
              <a:spcAft>
                <a:spcPct val="35000"/>
              </a:spcAft>
            </a:pPr>
            <a:r>
              <a:rPr lang="en-NZ" sz="2500" smtClean="0"/>
              <a:t>Immigration New Zealand funds a variety of services to help new migrants and refugees to  New Zealand to settle in to their new home</a:t>
            </a:r>
          </a:p>
          <a:p>
            <a:pPr>
              <a:spcBef>
                <a:spcPct val="35000"/>
              </a:spcBef>
              <a:spcAft>
                <a:spcPct val="35000"/>
              </a:spcAft>
            </a:pPr>
            <a:r>
              <a:rPr lang="en-NZ" sz="2500" smtClean="0"/>
              <a:t>$5m of funding towards 30 contracts</a:t>
            </a:r>
          </a:p>
          <a:p>
            <a:pPr>
              <a:spcBef>
                <a:spcPct val="35000"/>
              </a:spcBef>
              <a:spcAft>
                <a:spcPct val="35000"/>
              </a:spcAft>
            </a:pPr>
            <a:r>
              <a:rPr lang="en-NZ" sz="2500" smtClean="0"/>
              <a:t>18 services are Settlement Support New Zealand (SSNZ) initiatives</a:t>
            </a:r>
          </a:p>
          <a:p>
            <a:pPr>
              <a:spcBef>
                <a:spcPct val="35000"/>
              </a:spcBef>
              <a:spcAft>
                <a:spcPct val="35000"/>
              </a:spcAft>
            </a:pPr>
            <a:r>
              <a:rPr lang="en-NZ" sz="2500" smtClean="0"/>
              <a:t>3 skills matching programmes</a:t>
            </a:r>
          </a:p>
          <a:p>
            <a:pPr>
              <a:spcBef>
                <a:spcPct val="35000"/>
              </a:spcBef>
              <a:spcAft>
                <a:spcPct val="35000"/>
              </a:spcAft>
              <a:buFontTx/>
              <a:buNone/>
            </a:pPr>
            <a:endParaRPr lang="en-NZ" sz="2500" smtClean="0"/>
          </a:p>
          <a:p>
            <a:pPr>
              <a:spcBef>
                <a:spcPct val="35000"/>
              </a:spcBef>
              <a:spcAft>
                <a:spcPct val="35000"/>
              </a:spcAft>
              <a:buFontTx/>
              <a:buNone/>
            </a:pPr>
            <a:endParaRPr lang="en-NZ" sz="2500" smtClean="0"/>
          </a:p>
          <a:p>
            <a:pPr>
              <a:spcBef>
                <a:spcPct val="35000"/>
              </a:spcBef>
              <a:spcAft>
                <a:spcPct val="35000"/>
              </a:spcAft>
            </a:pPr>
            <a:endParaRPr lang="en-NZ" sz="2500" smtClean="0"/>
          </a:p>
          <a:p>
            <a:pPr>
              <a:lnSpc>
                <a:spcPct val="90000"/>
              </a:lnSpc>
              <a:spcBef>
                <a:spcPct val="35000"/>
              </a:spcBef>
              <a:spcAft>
                <a:spcPct val="35000"/>
              </a:spcAft>
              <a:buFontTx/>
              <a:buNone/>
            </a:pPr>
            <a:endParaRPr lang="en-NZ" sz="2500" smtClean="0"/>
          </a:p>
          <a:p>
            <a:pPr>
              <a:lnSpc>
                <a:spcPct val="90000"/>
              </a:lnSpc>
              <a:spcBef>
                <a:spcPct val="35000"/>
              </a:spcBef>
              <a:spcAft>
                <a:spcPct val="35000"/>
              </a:spcAft>
              <a:buFontTx/>
              <a:buNone/>
            </a:pPr>
            <a:endParaRPr lang="en-NZ" sz="29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238125" y="257175"/>
            <a:ext cx="8069263" cy="919163"/>
          </a:xfrm>
        </p:spPr>
        <p:txBody>
          <a:bodyPr/>
          <a:lstStyle/>
          <a:p>
            <a:r>
              <a:rPr lang="en-NZ" smtClean="0"/>
              <a:t>Background</a:t>
            </a:r>
            <a:endParaRPr lang="en-GB" smtClean="0"/>
          </a:p>
        </p:txBody>
      </p:sp>
      <p:sp>
        <p:nvSpPr>
          <p:cNvPr id="20482" name="Rectangle 3"/>
          <p:cNvSpPr>
            <a:spLocks noGrp="1" noChangeArrowheads="1"/>
          </p:cNvSpPr>
          <p:nvPr>
            <p:ph type="body" idx="1"/>
          </p:nvPr>
        </p:nvSpPr>
        <p:spPr>
          <a:xfrm>
            <a:off x="222250" y="1779588"/>
            <a:ext cx="8475663" cy="4116387"/>
          </a:xfrm>
        </p:spPr>
        <p:txBody>
          <a:bodyPr/>
          <a:lstStyle/>
          <a:p>
            <a:pPr>
              <a:spcBef>
                <a:spcPct val="35000"/>
              </a:spcBef>
              <a:spcAft>
                <a:spcPct val="35000"/>
              </a:spcAft>
            </a:pPr>
            <a:r>
              <a:rPr lang="en-NZ" sz="2500" smtClean="0"/>
              <a:t>In 2008, a monitoring and evaluation of settlement services was initiated.</a:t>
            </a:r>
          </a:p>
          <a:p>
            <a:pPr>
              <a:spcBef>
                <a:spcPct val="35000"/>
              </a:spcBef>
            </a:pPr>
            <a:r>
              <a:rPr lang="en-NZ" sz="2500" smtClean="0"/>
              <a:t>Part of a government commitment to:</a:t>
            </a:r>
          </a:p>
          <a:p>
            <a:pPr>
              <a:spcBef>
                <a:spcPct val="35000"/>
              </a:spcBef>
            </a:pPr>
            <a:endParaRPr lang="en-NZ" sz="1000" smtClean="0"/>
          </a:p>
          <a:p>
            <a:pPr>
              <a:spcBef>
                <a:spcPct val="0"/>
              </a:spcBef>
              <a:spcAft>
                <a:spcPct val="35000"/>
              </a:spcAft>
              <a:buFontTx/>
              <a:buNone/>
            </a:pPr>
            <a:r>
              <a:rPr lang="en-NZ" sz="2500" smtClean="0"/>
              <a:t> </a:t>
            </a:r>
            <a:r>
              <a:rPr lang="en-NZ" sz="2200" smtClean="0"/>
              <a:t>	</a:t>
            </a:r>
            <a:r>
              <a:rPr lang="en-NZ" sz="2200" i="1" smtClean="0"/>
              <a:t>‘strengthen settlement services by establishing a robust evaluation process to ensure effectiveness</a:t>
            </a:r>
            <a:r>
              <a:rPr lang="en-NZ" sz="2200" smtClean="0"/>
              <a:t>’</a:t>
            </a:r>
          </a:p>
          <a:p>
            <a:endParaRPr lang="en-GB" sz="22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41300" y="247650"/>
            <a:ext cx="8069263" cy="919163"/>
          </a:xfrm>
        </p:spPr>
        <p:txBody>
          <a:bodyPr/>
          <a:lstStyle/>
          <a:p>
            <a:r>
              <a:rPr lang="en-NZ" smtClean="0"/>
              <a:t>Purpose</a:t>
            </a:r>
            <a:endParaRPr lang="en-GB" smtClean="0"/>
          </a:p>
        </p:txBody>
      </p:sp>
      <p:sp>
        <p:nvSpPr>
          <p:cNvPr id="22530" name="Rectangle 3"/>
          <p:cNvSpPr>
            <a:spLocks noGrp="1" noChangeArrowheads="1"/>
          </p:cNvSpPr>
          <p:nvPr>
            <p:ph type="body" idx="1"/>
          </p:nvPr>
        </p:nvSpPr>
        <p:spPr>
          <a:xfrm>
            <a:off x="274638" y="1584325"/>
            <a:ext cx="8648700" cy="4116388"/>
          </a:xfrm>
        </p:spPr>
        <p:txBody>
          <a:bodyPr/>
          <a:lstStyle/>
          <a:p>
            <a:pPr marL="571500" indent="-571500">
              <a:lnSpc>
                <a:spcPct val="90000"/>
              </a:lnSpc>
              <a:spcBef>
                <a:spcPct val="30000"/>
              </a:spcBef>
              <a:spcAft>
                <a:spcPct val="30000"/>
              </a:spcAft>
            </a:pPr>
            <a:r>
              <a:rPr lang="en-NZ" sz="2500" smtClean="0"/>
              <a:t>Purpose was to develop a strategy for a monitoring and evaluation framework to:</a:t>
            </a:r>
          </a:p>
          <a:p>
            <a:pPr marL="1131888" lvl="1" indent="-381000">
              <a:lnSpc>
                <a:spcPct val="90000"/>
              </a:lnSpc>
              <a:spcBef>
                <a:spcPct val="30000"/>
              </a:spcBef>
              <a:spcAft>
                <a:spcPct val="30000"/>
              </a:spcAft>
            </a:pPr>
            <a:r>
              <a:rPr lang="en-GB" sz="2200" smtClean="0"/>
              <a:t>determine the overall quality or value of services the Department funds</a:t>
            </a:r>
          </a:p>
          <a:p>
            <a:pPr marL="1131888" lvl="1" indent="-381000">
              <a:lnSpc>
                <a:spcPct val="90000"/>
              </a:lnSpc>
              <a:spcBef>
                <a:spcPct val="30000"/>
              </a:spcBef>
              <a:spcAft>
                <a:spcPct val="30000"/>
              </a:spcAft>
            </a:pPr>
            <a:r>
              <a:rPr lang="en-GB" sz="2200" smtClean="0"/>
              <a:t>contribute to the process of </a:t>
            </a:r>
            <a:r>
              <a:rPr lang="en-GB" sz="2200" i="1" smtClean="0"/>
              <a:t>continuous </a:t>
            </a:r>
            <a:r>
              <a:rPr lang="en-GB" sz="2200" smtClean="0"/>
              <a:t>improvement for existing services</a:t>
            </a:r>
          </a:p>
          <a:p>
            <a:pPr marL="571500" indent="-571500">
              <a:lnSpc>
                <a:spcPct val="90000"/>
              </a:lnSpc>
              <a:spcBef>
                <a:spcPct val="40000"/>
              </a:spcBef>
              <a:spcAft>
                <a:spcPct val="30000"/>
              </a:spcAft>
            </a:pPr>
            <a:r>
              <a:rPr lang="en-GB" sz="2500" smtClean="0"/>
              <a:t>Ongoing monitoring and evaluation rather than a one-off evaluation</a:t>
            </a:r>
          </a:p>
          <a:p>
            <a:pPr marL="571500" indent="-571500">
              <a:lnSpc>
                <a:spcPct val="90000"/>
              </a:lnSpc>
              <a:spcBef>
                <a:spcPct val="30000"/>
              </a:spcBef>
              <a:spcAft>
                <a:spcPct val="30000"/>
              </a:spcAft>
            </a:pPr>
            <a:endParaRPr lang="en-NZ" sz="2500" smtClean="0"/>
          </a:p>
          <a:p>
            <a:pPr marL="571500" indent="-571500">
              <a:lnSpc>
                <a:spcPct val="90000"/>
              </a:lnSpc>
            </a:pPr>
            <a:endParaRPr lang="en-GB"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401638" y="242888"/>
            <a:ext cx="8069262" cy="919162"/>
          </a:xfrm>
        </p:spPr>
        <p:txBody>
          <a:bodyPr/>
          <a:lstStyle/>
          <a:p>
            <a:r>
              <a:rPr lang="en-NZ" smtClean="0"/>
              <a:t>Rationale</a:t>
            </a:r>
            <a:endParaRPr lang="en-GB" smtClean="0"/>
          </a:p>
        </p:txBody>
      </p:sp>
      <p:sp>
        <p:nvSpPr>
          <p:cNvPr id="24578" name="Rectangle 3"/>
          <p:cNvSpPr>
            <a:spLocks noGrp="1" noChangeArrowheads="1"/>
          </p:cNvSpPr>
          <p:nvPr>
            <p:ph type="body" idx="1"/>
          </p:nvPr>
        </p:nvSpPr>
        <p:spPr>
          <a:xfrm>
            <a:off x="196850" y="1508125"/>
            <a:ext cx="8718550" cy="4116388"/>
          </a:xfrm>
        </p:spPr>
        <p:txBody>
          <a:bodyPr/>
          <a:lstStyle/>
          <a:p>
            <a:pPr>
              <a:spcBef>
                <a:spcPct val="25000"/>
              </a:spcBef>
              <a:spcAft>
                <a:spcPct val="25000"/>
              </a:spcAft>
            </a:pPr>
            <a:r>
              <a:rPr lang="en-NZ" sz="2400" smtClean="0"/>
              <a:t>Developed to monitor immediate</a:t>
            </a:r>
            <a:r>
              <a:rPr lang="en-NZ" sz="2400" b="1" smtClean="0"/>
              <a:t> </a:t>
            </a:r>
            <a:r>
              <a:rPr lang="en-NZ" sz="2400" smtClean="0"/>
              <a:t>outcomes of settlement services funded by the Department of Labour to:</a:t>
            </a:r>
          </a:p>
          <a:p>
            <a:pPr lvl="1">
              <a:spcBef>
                <a:spcPct val="15000"/>
              </a:spcBef>
              <a:spcAft>
                <a:spcPct val="15000"/>
              </a:spcAft>
            </a:pPr>
            <a:r>
              <a:rPr lang="en-AU" sz="2200" smtClean="0"/>
              <a:t>assist with self-learning and self-assessment </a:t>
            </a:r>
          </a:p>
          <a:p>
            <a:pPr lvl="1">
              <a:spcBef>
                <a:spcPct val="15000"/>
              </a:spcBef>
              <a:spcAft>
                <a:spcPct val="15000"/>
              </a:spcAft>
            </a:pPr>
            <a:r>
              <a:rPr lang="en-AU" sz="2200" smtClean="0"/>
              <a:t>make criteria explicit and information needs transparent</a:t>
            </a:r>
          </a:p>
          <a:p>
            <a:pPr lvl="1">
              <a:spcBef>
                <a:spcPct val="15000"/>
              </a:spcBef>
              <a:spcAft>
                <a:spcPct val="15000"/>
              </a:spcAft>
            </a:pPr>
            <a:r>
              <a:rPr lang="en-AU" sz="2200" smtClean="0"/>
              <a:t>be integral to the business and contract management</a:t>
            </a:r>
          </a:p>
          <a:p>
            <a:pPr lvl="1">
              <a:spcBef>
                <a:spcPct val="15000"/>
              </a:spcBef>
              <a:spcAft>
                <a:spcPct val="15000"/>
              </a:spcAft>
            </a:pPr>
            <a:r>
              <a:rPr lang="en-AU" sz="2200" smtClean="0"/>
              <a:t>enable immediate outcomes data to be collected, and</a:t>
            </a:r>
          </a:p>
          <a:p>
            <a:pPr lvl="1">
              <a:spcBef>
                <a:spcPct val="15000"/>
              </a:spcBef>
              <a:spcAft>
                <a:spcPct val="15000"/>
              </a:spcAft>
            </a:pPr>
            <a:r>
              <a:rPr lang="en-AU" sz="2200" smtClean="0"/>
              <a:t>ensure sustainability over time and minimal requirements for service providers.</a:t>
            </a:r>
            <a:endParaRPr lang="en-GB" sz="2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231775" y="258763"/>
            <a:ext cx="8069263" cy="919162"/>
          </a:xfrm>
        </p:spPr>
        <p:txBody>
          <a:bodyPr/>
          <a:lstStyle/>
          <a:p>
            <a:r>
              <a:rPr lang="en-NZ" smtClean="0"/>
              <a:t>Stakeholders</a:t>
            </a:r>
            <a:endParaRPr lang="en-GB" smtClean="0"/>
          </a:p>
        </p:txBody>
      </p:sp>
      <p:sp>
        <p:nvSpPr>
          <p:cNvPr id="26626" name="Rectangle 3"/>
          <p:cNvSpPr>
            <a:spLocks noGrp="1" noChangeArrowheads="1"/>
          </p:cNvSpPr>
          <p:nvPr>
            <p:ph type="body" idx="1"/>
          </p:nvPr>
        </p:nvSpPr>
        <p:spPr>
          <a:xfrm>
            <a:off x="203200" y="1754188"/>
            <a:ext cx="8535988" cy="4116387"/>
          </a:xfrm>
        </p:spPr>
        <p:txBody>
          <a:bodyPr/>
          <a:lstStyle/>
          <a:p>
            <a:pPr>
              <a:lnSpc>
                <a:spcPct val="80000"/>
              </a:lnSpc>
              <a:spcBef>
                <a:spcPct val="35000"/>
              </a:spcBef>
            </a:pPr>
            <a:r>
              <a:rPr lang="en-NZ" sz="1800" b="1" smtClean="0"/>
              <a:t>Implementation &amp; Development:</a:t>
            </a:r>
            <a:r>
              <a:rPr lang="en-NZ" sz="2100" i="1" smtClean="0"/>
              <a:t> </a:t>
            </a:r>
          </a:p>
          <a:p>
            <a:pPr lvl="1">
              <a:spcBef>
                <a:spcPct val="35000"/>
              </a:spcBef>
              <a:spcAft>
                <a:spcPct val="35000"/>
              </a:spcAft>
            </a:pPr>
            <a:r>
              <a:rPr lang="en-NZ" sz="2400" smtClean="0"/>
              <a:t>Migration Research</a:t>
            </a:r>
            <a:r>
              <a:rPr lang="en-NZ" sz="2500" smtClean="0"/>
              <a:t> </a:t>
            </a:r>
          </a:p>
          <a:p>
            <a:pPr>
              <a:lnSpc>
                <a:spcPct val="115000"/>
              </a:lnSpc>
              <a:spcBef>
                <a:spcPct val="35000"/>
              </a:spcBef>
            </a:pPr>
            <a:r>
              <a:rPr lang="en-NZ" sz="1800" b="1" smtClean="0"/>
              <a:t>For use by:</a:t>
            </a:r>
          </a:p>
          <a:p>
            <a:pPr lvl="1">
              <a:spcBef>
                <a:spcPct val="30000"/>
              </a:spcBef>
              <a:spcAft>
                <a:spcPct val="35000"/>
              </a:spcAft>
            </a:pPr>
            <a:r>
              <a:rPr lang="en-NZ" sz="2400" smtClean="0"/>
              <a:t>Settlement Purchasing Team at the Department of Labour</a:t>
            </a:r>
          </a:p>
          <a:p>
            <a:pPr lvl="1">
              <a:spcAft>
                <a:spcPct val="35000"/>
              </a:spcAft>
              <a:buFontTx/>
              <a:buNone/>
            </a:pPr>
            <a:endParaRPr lang="en-NZ" sz="800" smtClean="0"/>
          </a:p>
          <a:p>
            <a:pPr lvl="1">
              <a:spcBef>
                <a:spcPct val="0"/>
              </a:spcBef>
              <a:spcAft>
                <a:spcPct val="35000"/>
              </a:spcAft>
            </a:pPr>
            <a:r>
              <a:rPr lang="en-NZ" sz="2400" smtClean="0"/>
              <a:t>Providers of settlement services funded by the Department</a:t>
            </a:r>
          </a:p>
          <a:p>
            <a:pPr>
              <a:spcBef>
                <a:spcPct val="30000"/>
              </a:spcBef>
              <a:spcAft>
                <a:spcPct val="30000"/>
              </a:spcAft>
              <a:buFontTx/>
              <a:buNone/>
            </a:pPr>
            <a:r>
              <a:rPr lang="en-GB" sz="2100" smtClean="0"/>
              <a:t>	</a:t>
            </a:r>
          </a:p>
          <a:p>
            <a:pPr>
              <a:lnSpc>
                <a:spcPct val="80000"/>
              </a:lnSpc>
              <a:spcBef>
                <a:spcPct val="35000"/>
              </a:spcBef>
              <a:spcAft>
                <a:spcPct val="35000"/>
              </a:spcAft>
            </a:pPr>
            <a:endParaRPr lang="en-NZ" sz="2100" smtClean="0"/>
          </a:p>
          <a:p>
            <a:pPr>
              <a:lnSpc>
                <a:spcPct val="80000"/>
              </a:lnSpc>
              <a:buFontTx/>
              <a:buNone/>
            </a:pPr>
            <a:endParaRPr lang="en-GB" sz="1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2"/>
          <p:cNvSpPr>
            <a:spLocks noChangeArrowheads="1"/>
          </p:cNvSpPr>
          <p:nvPr/>
        </p:nvSpPr>
        <p:spPr bwMode="auto">
          <a:xfrm>
            <a:off x="746125" y="1887538"/>
            <a:ext cx="5229225" cy="3368675"/>
          </a:xfrm>
          <a:prstGeom prst="rightArrowCallout">
            <a:avLst>
              <a:gd name="adj1" fmla="val 17815"/>
              <a:gd name="adj2" fmla="val 16824"/>
              <a:gd name="adj3" fmla="val 38032"/>
              <a:gd name="adj4" fmla="val 66667"/>
            </a:avLst>
          </a:prstGeom>
          <a:solidFill>
            <a:srgbClr val="00FFFF"/>
          </a:solidFill>
          <a:ln w="9525">
            <a:solidFill>
              <a:schemeClr val="tx1"/>
            </a:solidFill>
            <a:miter lim="800000"/>
            <a:headEnd/>
            <a:tailEnd/>
          </a:ln>
        </p:spPr>
        <p:txBody>
          <a:bodyPr wrap="none" anchor="ctr"/>
          <a:lstStyle/>
          <a:p>
            <a:endParaRPr lang="en-US"/>
          </a:p>
        </p:txBody>
      </p:sp>
      <p:sp>
        <p:nvSpPr>
          <p:cNvPr id="28674" name="Rectangle 3"/>
          <p:cNvSpPr>
            <a:spLocks noGrp="1" noChangeArrowheads="1"/>
          </p:cNvSpPr>
          <p:nvPr>
            <p:ph type="title"/>
          </p:nvPr>
        </p:nvSpPr>
        <p:spPr>
          <a:xfrm>
            <a:off x="325438" y="273050"/>
            <a:ext cx="8069262" cy="919163"/>
          </a:xfrm>
        </p:spPr>
        <p:txBody>
          <a:bodyPr/>
          <a:lstStyle/>
          <a:p>
            <a:r>
              <a:rPr lang="en-NZ" smtClean="0"/>
              <a:t>The Framework Tools</a:t>
            </a:r>
            <a:endParaRPr lang="en-GB" smtClean="0"/>
          </a:p>
        </p:txBody>
      </p:sp>
      <p:sp>
        <p:nvSpPr>
          <p:cNvPr id="28675" name="Rectangle 4"/>
          <p:cNvSpPr>
            <a:spLocks noGrp="1" noChangeArrowheads="1"/>
          </p:cNvSpPr>
          <p:nvPr>
            <p:ph type="body" idx="1"/>
          </p:nvPr>
        </p:nvSpPr>
        <p:spPr>
          <a:xfrm>
            <a:off x="823913" y="2103438"/>
            <a:ext cx="3336925" cy="3049587"/>
          </a:xfrm>
        </p:spPr>
        <p:txBody>
          <a:bodyPr/>
          <a:lstStyle/>
          <a:p>
            <a:pPr>
              <a:spcBef>
                <a:spcPct val="35000"/>
              </a:spcBef>
              <a:spcAft>
                <a:spcPct val="35000"/>
              </a:spcAft>
            </a:pPr>
            <a:r>
              <a:rPr lang="en-NZ" sz="2600" smtClean="0"/>
              <a:t>Good Practice Matrix</a:t>
            </a:r>
          </a:p>
          <a:p>
            <a:pPr>
              <a:spcBef>
                <a:spcPct val="35000"/>
              </a:spcBef>
              <a:spcAft>
                <a:spcPct val="35000"/>
              </a:spcAft>
            </a:pPr>
            <a:r>
              <a:rPr lang="en-NZ" sz="2600" smtClean="0"/>
              <a:t>Service logics</a:t>
            </a:r>
          </a:p>
          <a:p>
            <a:pPr>
              <a:spcBef>
                <a:spcPct val="35000"/>
              </a:spcBef>
              <a:spcAft>
                <a:spcPct val="35000"/>
              </a:spcAft>
            </a:pPr>
            <a:r>
              <a:rPr lang="en-NZ" sz="2600" smtClean="0"/>
              <a:t>Provider feedback </a:t>
            </a:r>
          </a:p>
          <a:p>
            <a:pPr>
              <a:spcBef>
                <a:spcPct val="35000"/>
              </a:spcBef>
              <a:spcAft>
                <a:spcPct val="35000"/>
              </a:spcAft>
            </a:pPr>
            <a:r>
              <a:rPr lang="en-NZ" sz="2600" smtClean="0"/>
              <a:t>Surveys</a:t>
            </a:r>
            <a:endParaRPr lang="en-GB" sz="2600" smtClean="0"/>
          </a:p>
        </p:txBody>
      </p:sp>
      <p:sp>
        <p:nvSpPr>
          <p:cNvPr id="28676" name="Text Box 5"/>
          <p:cNvSpPr txBox="1">
            <a:spLocks noChangeArrowheads="1"/>
          </p:cNvSpPr>
          <p:nvPr/>
        </p:nvSpPr>
        <p:spPr bwMode="auto">
          <a:xfrm>
            <a:off x="6188075" y="3182938"/>
            <a:ext cx="2651125" cy="831850"/>
          </a:xfrm>
          <a:prstGeom prst="rect">
            <a:avLst/>
          </a:prstGeom>
          <a:solidFill>
            <a:srgbClr val="00FFFF"/>
          </a:solidFill>
          <a:ln w="9525">
            <a:solidFill>
              <a:schemeClr val="tx1"/>
            </a:solidFill>
            <a:miter lim="800000"/>
            <a:headEnd/>
            <a:tailEnd/>
          </a:ln>
        </p:spPr>
        <p:txBody>
          <a:bodyPr>
            <a:spAutoFit/>
          </a:bodyPr>
          <a:lstStyle/>
          <a:p>
            <a:pPr algn="ctr" eaLnBrk="0" hangingPunct="0">
              <a:spcBef>
                <a:spcPct val="50000"/>
              </a:spcBef>
            </a:pPr>
            <a:r>
              <a:rPr lang="en-NZ" sz="2400"/>
              <a:t>Mid-year &amp; Full year reports</a:t>
            </a:r>
            <a:endParaRPr lang="en-GB"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293688" y="258763"/>
            <a:ext cx="8069262" cy="919162"/>
          </a:xfrm>
        </p:spPr>
        <p:txBody>
          <a:bodyPr/>
          <a:lstStyle/>
          <a:p>
            <a:r>
              <a:rPr lang="en-NZ" smtClean="0"/>
              <a:t>Good Practice Matrix</a:t>
            </a:r>
            <a:endParaRPr lang="en-GB" smtClean="0"/>
          </a:p>
        </p:txBody>
      </p:sp>
      <p:sp>
        <p:nvSpPr>
          <p:cNvPr id="30722" name="Rectangle 3"/>
          <p:cNvSpPr>
            <a:spLocks noGrp="1" noChangeArrowheads="1"/>
          </p:cNvSpPr>
          <p:nvPr>
            <p:ph type="body" idx="1"/>
          </p:nvPr>
        </p:nvSpPr>
        <p:spPr>
          <a:xfrm>
            <a:off x="274638" y="1538288"/>
            <a:ext cx="8582025" cy="4116387"/>
          </a:xfrm>
        </p:spPr>
        <p:txBody>
          <a:bodyPr/>
          <a:lstStyle/>
          <a:p>
            <a:pPr>
              <a:spcBef>
                <a:spcPct val="35000"/>
              </a:spcBef>
              <a:spcAft>
                <a:spcPct val="35000"/>
              </a:spcAft>
            </a:pPr>
            <a:r>
              <a:rPr lang="en-NZ" sz="2500" smtClean="0"/>
              <a:t>Based on an international literature review of good practice </a:t>
            </a:r>
          </a:p>
          <a:p>
            <a:pPr>
              <a:spcBef>
                <a:spcPct val="35000"/>
              </a:spcBef>
              <a:spcAft>
                <a:spcPct val="35000"/>
              </a:spcAft>
            </a:pPr>
            <a:r>
              <a:rPr lang="en-NZ" sz="2500" smtClean="0"/>
              <a:t>Will be modified/updated as new evidence becomes available</a:t>
            </a:r>
          </a:p>
          <a:p>
            <a:pPr>
              <a:spcBef>
                <a:spcPct val="35000"/>
              </a:spcBef>
              <a:spcAft>
                <a:spcPct val="35000"/>
              </a:spcAft>
            </a:pPr>
            <a:r>
              <a:rPr lang="en-NZ" sz="2500" smtClean="0"/>
              <a:t>Helps services to identify areas of strength and areas to potentially focus on</a:t>
            </a:r>
          </a:p>
          <a:p>
            <a:pPr>
              <a:spcBef>
                <a:spcPct val="35000"/>
              </a:spcBef>
              <a:spcAft>
                <a:spcPct val="35000"/>
              </a:spcAft>
              <a:buFontTx/>
              <a:buNone/>
            </a:pPr>
            <a:endParaRPr lang="en-NZ" sz="25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MSED Presentation template">
  <a:themeElements>
    <a:clrScheme name="IMSED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MSED Presentatio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rgbClr val="190036"/>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100" b="0" i="0" u="none" strike="noStrike" cap="none" normalizeH="0" baseline="0" smtClean="0">
            <a:ln>
              <a:noFill/>
            </a:ln>
            <a:solidFill>
              <a:srgbClr val="190036"/>
            </a:solidFill>
            <a:effectLst/>
            <a:latin typeface="Verdana" pitchFamily="34" charset="0"/>
          </a:defRPr>
        </a:defPPr>
      </a:lstStyle>
    </a:lnDef>
  </a:objectDefaults>
  <a:extraClrSchemeLst>
    <a:extraClrScheme>
      <a:clrScheme name="IMSED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MSED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MSED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MSED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MSED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MSED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MSED Presentation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MSED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MSED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MSED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MSED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MSED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IMSED Presentation template</Template>
  <TotalTime>460</TotalTime>
  <Words>2876</Words>
  <Application>Microsoft Office PowerPoint</Application>
  <PresentationFormat>On-screen Show (4:3)</PresentationFormat>
  <Paragraphs>314</Paragraphs>
  <Slides>23</Slides>
  <Notes>23</Notes>
  <HiddenSlides>0</HiddenSlides>
  <MMClips>0</MMClips>
  <ScaleCrop>false</ScaleCrop>
  <HeadingPairs>
    <vt:vector size="6" baseType="variant">
      <vt:variant>
        <vt:lpstr>Fonts Used</vt:lpstr>
      </vt:variant>
      <vt:variant>
        <vt:i4>3</vt:i4>
      </vt:variant>
      <vt:variant>
        <vt:lpstr>Design Template</vt:lpstr>
      </vt:variant>
      <vt:variant>
        <vt:i4>2</vt:i4>
      </vt:variant>
      <vt:variant>
        <vt:lpstr>Slide Titles</vt:lpstr>
      </vt:variant>
      <vt:variant>
        <vt:i4>23</vt:i4>
      </vt:variant>
    </vt:vector>
  </HeadingPairs>
  <TitlesOfParts>
    <vt:vector size="28" baseType="lpstr">
      <vt:lpstr>Verdana</vt:lpstr>
      <vt:lpstr>Arial</vt:lpstr>
      <vt:lpstr>Times</vt:lpstr>
      <vt:lpstr>IMSED Presentation template</vt:lpstr>
      <vt:lpstr>IMSED Presentation template</vt:lpstr>
      <vt:lpstr>Developing a Monitoring and Evaluation Framework: Insight into internal stakeholder learnings</vt:lpstr>
      <vt:lpstr>Outline</vt:lpstr>
      <vt:lpstr>Background</vt:lpstr>
      <vt:lpstr>Background</vt:lpstr>
      <vt:lpstr>Purpose</vt:lpstr>
      <vt:lpstr>Rationale</vt:lpstr>
      <vt:lpstr>Stakeholders</vt:lpstr>
      <vt:lpstr>The Framework Tools</vt:lpstr>
      <vt:lpstr>Good Practice Matrix</vt:lpstr>
      <vt:lpstr>Good Practice Matrix cont…</vt:lpstr>
      <vt:lpstr>Service logics</vt:lpstr>
      <vt:lpstr>Provider Feedback</vt:lpstr>
      <vt:lpstr>Surveys</vt:lpstr>
      <vt:lpstr>Surveys</vt:lpstr>
      <vt:lpstr>Reports</vt:lpstr>
      <vt:lpstr>Implementation</vt:lpstr>
      <vt:lpstr>Stakeholder experiences: Researchers/Evaluators</vt:lpstr>
      <vt:lpstr>Stakeholder experiences:  Settlement Purchasing team</vt:lpstr>
      <vt:lpstr>Stakeholder experiences:  Settlement service providers</vt:lpstr>
      <vt:lpstr>Joint Learnings</vt:lpstr>
      <vt:lpstr>Joint learnings</vt:lpstr>
      <vt:lpstr>Conclusions</vt:lpstr>
      <vt:lpstr>For more information….</vt:lpstr>
    </vt:vector>
  </TitlesOfParts>
  <Company>New Zealand Department of Labour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X996363</dc:creator>
  <dc:description>Developed for Clemenger by Allfields.</dc:description>
  <cp:lastModifiedBy>X996859</cp:lastModifiedBy>
  <cp:revision>25</cp:revision>
  <cp:lastPrinted>2005-09-08T03:05:44Z</cp:lastPrinted>
  <dcterms:created xsi:type="dcterms:W3CDTF">2011-07-22T03:16:41Z</dcterms:created>
  <dcterms:modified xsi:type="dcterms:W3CDTF">2011-08-29T21:58:58Z</dcterms:modified>
</cp:coreProperties>
</file>